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eg"/>
  <Override PartName="/ppt/notesSlides/notesSlide2.xml" ContentType="application/vnd.openxmlformats-officedocument.presentationml.notesSlide+xml"/>
  <Override PartName="/ppt/media/image23.JPG" ContentType="image/jpeg"/>
  <Override PartName="/ppt/media/image24.jpg" ContentType="image/jpeg"/>
  <Override PartName="/ppt/notesSlides/notesSlide3.xml" ContentType="application/vnd.openxmlformats-officedocument.presentationml.notesSlide+xml"/>
  <Override PartName="/ppt/media/image31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2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51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01" r:id="rId2"/>
    <p:sldId id="258" r:id="rId3"/>
    <p:sldId id="391" r:id="rId4"/>
    <p:sldId id="1509" r:id="rId5"/>
    <p:sldId id="383" r:id="rId6"/>
    <p:sldId id="1500" r:id="rId7"/>
    <p:sldId id="1501" r:id="rId8"/>
    <p:sldId id="1535" r:id="rId9"/>
    <p:sldId id="1536" r:id="rId10"/>
    <p:sldId id="1537" r:id="rId11"/>
    <p:sldId id="345" r:id="rId12"/>
    <p:sldId id="346" r:id="rId13"/>
    <p:sldId id="1538" r:id="rId14"/>
    <p:sldId id="1512" r:id="rId15"/>
    <p:sldId id="1513" r:id="rId16"/>
    <p:sldId id="1539" r:id="rId17"/>
    <p:sldId id="1540" r:id="rId18"/>
    <p:sldId id="1541" r:id="rId19"/>
    <p:sldId id="1542" r:id="rId20"/>
    <p:sldId id="1543" r:id="rId21"/>
    <p:sldId id="1544" r:id="rId22"/>
    <p:sldId id="1545" r:id="rId23"/>
    <p:sldId id="1546" r:id="rId24"/>
    <p:sldId id="1547" r:id="rId25"/>
    <p:sldId id="1548" r:id="rId26"/>
    <p:sldId id="1549" r:id="rId27"/>
    <p:sldId id="1550" r:id="rId28"/>
    <p:sldId id="1551" r:id="rId29"/>
    <p:sldId id="1552" r:id="rId30"/>
    <p:sldId id="1553" r:id="rId31"/>
    <p:sldId id="1554" r:id="rId32"/>
    <p:sldId id="1555" r:id="rId33"/>
    <p:sldId id="1556" r:id="rId34"/>
    <p:sldId id="1557" r:id="rId35"/>
    <p:sldId id="1558" r:id="rId36"/>
    <p:sldId id="1559" r:id="rId37"/>
    <p:sldId id="1560" r:id="rId38"/>
    <p:sldId id="1561" r:id="rId39"/>
    <p:sldId id="1562" r:id="rId40"/>
    <p:sldId id="1563" r:id="rId41"/>
    <p:sldId id="1564" r:id="rId42"/>
    <p:sldId id="1565" r:id="rId43"/>
    <p:sldId id="1566" r:id="rId44"/>
    <p:sldId id="1567" r:id="rId45"/>
    <p:sldId id="1568" r:id="rId46"/>
    <p:sldId id="1569" r:id="rId47"/>
    <p:sldId id="1570" r:id="rId48"/>
    <p:sldId id="1571" r:id="rId49"/>
    <p:sldId id="1572" r:id="rId50"/>
    <p:sldId id="1573" r:id="rId51"/>
    <p:sldId id="1574" r:id="rId52"/>
    <p:sldId id="1575" r:id="rId53"/>
    <p:sldId id="1576" r:id="rId54"/>
    <p:sldId id="1577" r:id="rId55"/>
    <p:sldId id="1578" r:id="rId56"/>
    <p:sldId id="1579" r:id="rId57"/>
    <p:sldId id="1580" r:id="rId58"/>
    <p:sldId id="1581" r:id="rId59"/>
    <p:sldId id="1582" r:id="rId60"/>
    <p:sldId id="1583" r:id="rId61"/>
    <p:sldId id="1584" r:id="rId62"/>
    <p:sldId id="1585" r:id="rId63"/>
    <p:sldId id="1586" r:id="rId64"/>
    <p:sldId id="1587" r:id="rId65"/>
    <p:sldId id="1588" r:id="rId66"/>
    <p:sldId id="1589" r:id="rId67"/>
    <p:sldId id="1590" r:id="rId68"/>
    <p:sldId id="159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0"/>
    <p:restoredTop sz="78699"/>
  </p:normalViewPr>
  <p:slideViewPr>
    <p:cSldViewPr snapToGrid="0" snapToObjects="1">
      <p:cViewPr varScale="1">
        <p:scale>
          <a:sx n="98" d="100"/>
          <a:sy n="98" d="100"/>
        </p:scale>
        <p:origin x="1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6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room management is the 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of how to run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 operating room suite. Operational operating room management focuses on maximizing operational efficiency at the facility, i.e. to maximize the number of surgical cases that can be done on a given day while minimizing the required resources and related costs.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9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35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26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84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7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is good or bad?</a:t>
            </a:r>
          </a:p>
          <a:p>
            <a:endParaRPr lang="en-US" dirty="0"/>
          </a:p>
          <a:p>
            <a:r>
              <a:rPr lang="en-US" dirty="0"/>
              <a:t>Ethical considerations</a:t>
            </a:r>
          </a:p>
          <a:p>
            <a:endParaRPr lang="en-US" dirty="0"/>
          </a:p>
          <a:p>
            <a:r>
              <a:rPr lang="en-US" dirty="0"/>
              <a:t>artificial intelligence is here to stay, and in Medicine the idea is to develop an Ai centered in human beings, </a:t>
            </a:r>
          </a:p>
          <a:p>
            <a:endParaRPr lang="en-US" dirty="0"/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 has the potential to help us realize our shared dream of a better future for all of humanity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7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0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58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6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 PRINCIPAL: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Extraer</a:t>
            </a:r>
            <a:r>
              <a:rPr lang="en-US" dirty="0"/>
              <a:t> por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>
                <a:solidFill>
                  <a:srgbClr val="0432FF"/>
                </a:solidFill>
              </a:rPr>
              <a:t>radiografía</a:t>
            </a:r>
            <a:r>
              <a:rPr lang="en-US" dirty="0"/>
              <a:t> N ‘</a:t>
            </a:r>
            <a:r>
              <a:rPr lang="en-US" dirty="0" err="1"/>
              <a:t>ventanitas</a:t>
            </a:r>
            <a:r>
              <a:rPr lang="en-US" dirty="0"/>
              <a:t>’ (</a:t>
            </a:r>
            <a:r>
              <a:rPr lang="en-US" i="1" dirty="0">
                <a:solidFill>
                  <a:srgbClr val="FF0000"/>
                </a:solidFill>
              </a:rPr>
              <a:t>patches</a:t>
            </a:r>
            <a:r>
              <a:rPr lang="en-US" dirty="0"/>
              <a:t>) de las zonas </a:t>
            </a:r>
            <a:r>
              <a:rPr lang="en-US" dirty="0" err="1"/>
              <a:t>oscuras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Entrenar</a:t>
            </a:r>
            <a:r>
              <a:rPr lang="en-US" dirty="0"/>
              <a:t> un </a:t>
            </a:r>
            <a:r>
              <a:rPr lang="en-US" dirty="0" err="1"/>
              <a:t>clasificador</a:t>
            </a:r>
            <a:r>
              <a:rPr lang="en-US" dirty="0"/>
              <a:t> que </a:t>
            </a:r>
            <a:r>
              <a:rPr lang="en-US" dirty="0" err="1"/>
              <a:t>reconozca</a:t>
            </a:r>
            <a:r>
              <a:rPr lang="en-US" dirty="0"/>
              <a:t> 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clase</a:t>
            </a:r>
            <a:r>
              <a:rPr lang="en-US" dirty="0"/>
              <a:t> </a:t>
            </a:r>
            <a:r>
              <a:rPr lang="en-US" dirty="0" err="1"/>
              <a:t>peretenece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patch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Determinar</a:t>
            </a:r>
            <a:r>
              <a:rPr lang="en-US" dirty="0"/>
              <a:t> 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clase</a:t>
            </a:r>
            <a:r>
              <a:rPr lang="en-US" dirty="0"/>
              <a:t> </a:t>
            </a:r>
            <a:r>
              <a:rPr lang="en-US" dirty="0" err="1"/>
              <a:t>pertenece</a:t>
            </a:r>
            <a:r>
              <a:rPr lang="en-US" dirty="0"/>
              <a:t> una </a:t>
            </a:r>
            <a:r>
              <a:rPr lang="en-US" dirty="0" err="1">
                <a:solidFill>
                  <a:srgbClr val="0432FF"/>
                </a:solidFill>
              </a:rPr>
              <a:t>radiografía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 </a:t>
            </a:r>
            <a:r>
              <a:rPr lang="en-US" dirty="0" err="1"/>
              <a:t>mayoría</a:t>
            </a:r>
            <a:r>
              <a:rPr lang="en-US" dirty="0"/>
              <a:t> de </a:t>
            </a:r>
            <a:r>
              <a:rPr lang="en-US" dirty="0" err="1"/>
              <a:t>votos</a:t>
            </a:r>
            <a:r>
              <a:rPr lang="en-US" dirty="0"/>
              <a:t> de la </a:t>
            </a:r>
            <a:r>
              <a:rPr lang="en-US" dirty="0" err="1">
                <a:solidFill>
                  <a:srgbClr val="00B050"/>
                </a:solidFill>
              </a:rPr>
              <a:t>clasificación</a:t>
            </a:r>
            <a:r>
              <a:rPr lang="en-US" dirty="0"/>
              <a:t> individual de los </a:t>
            </a:r>
            <a:r>
              <a:rPr lang="en-US" i="1" dirty="0">
                <a:solidFill>
                  <a:srgbClr val="FF0000"/>
                </a:solidFill>
              </a:rPr>
              <a:t>patches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3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6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6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94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domingomery.ing.uc.cl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what-if/2021/07/03/what-if-an-ai-wins-the-nobel-prize-for-medici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2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microsoft.com/office/2007/relationships/hdphoto" Target="../media/hdphoto3.wdp"/><Relationship Id="rId5" Type="http://schemas.openxmlformats.org/officeDocument/2006/relationships/image" Target="../media/image76.png"/><Relationship Id="rId15" Type="http://schemas.openxmlformats.org/officeDocument/2006/relationships/image" Target="../media/image74.png"/><Relationship Id="rId10" Type="http://schemas.openxmlformats.org/officeDocument/2006/relationships/image" Target="../media/image81.jpe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hdphoto" Target="../media/hdphoto3.wdp"/><Relationship Id="rId18" Type="http://schemas.openxmlformats.org/officeDocument/2006/relationships/image" Target="../media/image86.jpeg"/><Relationship Id="rId3" Type="http://schemas.openxmlformats.org/officeDocument/2006/relationships/image" Target="../media/image73.png"/><Relationship Id="rId21" Type="http://schemas.microsoft.com/office/2007/relationships/hdphoto" Target="../media/hdphoto7.wdp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17" Type="http://schemas.openxmlformats.org/officeDocument/2006/relationships/image" Target="../media/image85.png"/><Relationship Id="rId25" Type="http://schemas.microsoft.com/office/2007/relationships/hdphoto" Target="../media/hdphoto8.wdp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88.png"/><Relationship Id="rId5" Type="http://schemas.microsoft.com/office/2007/relationships/hdphoto" Target="../media/hdphoto4.wdp"/><Relationship Id="rId15" Type="http://schemas.microsoft.com/office/2007/relationships/hdphoto" Target="../media/hdphoto5.wdp"/><Relationship Id="rId23" Type="http://schemas.openxmlformats.org/officeDocument/2006/relationships/image" Target="../media/image74.png"/><Relationship Id="rId10" Type="http://schemas.openxmlformats.org/officeDocument/2006/relationships/image" Target="../media/image79.png"/><Relationship Id="rId19" Type="http://schemas.microsoft.com/office/2007/relationships/hdphoto" Target="../media/hdphoto6.wdp"/><Relationship Id="rId4" Type="http://schemas.openxmlformats.org/officeDocument/2006/relationships/image" Target="../media/image82.jpeg"/><Relationship Id="rId9" Type="http://schemas.openxmlformats.org/officeDocument/2006/relationships/image" Target="../media/image78.png"/><Relationship Id="rId14" Type="http://schemas.openxmlformats.org/officeDocument/2006/relationships/image" Target="../media/image83.jpeg"/><Relationship Id="rId22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Deep Learning -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3EC193-FFD4-6E42-A703-671B05E1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51" y="0"/>
            <a:ext cx="73062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BDDBB-A94A-824D-AD47-1896F376A2EC}"/>
              </a:ext>
            </a:extLst>
          </p:cNvPr>
          <p:cNvSpPr txBox="1"/>
          <p:nvPr/>
        </p:nvSpPr>
        <p:spPr>
          <a:xfrm>
            <a:off x="4321668" y="2044931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Object</a:t>
            </a:r>
            <a:r>
              <a:rPr lang="es-ES_tradnl" dirty="0"/>
              <a:t> </a:t>
            </a:r>
            <a:r>
              <a:rPr lang="es-ES_tradnl" dirty="0" err="1"/>
              <a:t>Detection</a:t>
            </a:r>
            <a:endParaRPr lang="es-ES_trad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886AC7-B796-CA47-8942-4B8C49434439}"/>
              </a:ext>
            </a:extLst>
          </p:cNvPr>
          <p:cNvCxnSpPr>
            <a:cxnSpLocks/>
          </p:cNvCxnSpPr>
          <p:nvPr/>
        </p:nvCxnSpPr>
        <p:spPr>
          <a:xfrm>
            <a:off x="4451696" y="2526431"/>
            <a:ext cx="1483591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76" y="1600201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120" y="1600201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5291" y="2069225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120" y="1600201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2240304" y="504497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6812304" y="504497"/>
            <a:ext cx="385569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nthesia.mp4" descr="synthesia.mp4">
            <a:hlinkClick r:id="" action="ppaction://media"/>
            <a:extLst>
              <a:ext uri="{FF2B5EF4-FFF2-40B4-BE49-F238E27FC236}">
                <a16:creationId xmlns:a16="http://schemas.microsoft.com/office/drawing/2014/main" id="{EE441D9D-F407-5A46-87E1-C618CF5C7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7" y="457200"/>
            <a:ext cx="105664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2D82E-A757-6D4A-B5BE-C9F89B1E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9050"/>
            <a:ext cx="83312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0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4866E3-B8D9-1349-9C3F-CDD19CB51238}"/>
              </a:ext>
            </a:extLst>
          </p:cNvPr>
          <p:cNvSpPr txBox="1"/>
          <p:nvPr/>
        </p:nvSpPr>
        <p:spPr>
          <a:xfrm>
            <a:off x="5289529" y="319816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… etcetera</a:t>
            </a:r>
          </a:p>
        </p:txBody>
      </p:sp>
    </p:spTree>
    <p:extLst>
      <p:ext uri="{BB962C8B-B14F-4D97-AF65-F5344CB8AC3E}">
        <p14:creationId xmlns:p14="http://schemas.microsoft.com/office/powerpoint/2010/main" val="221771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925898" y="4002322"/>
            <a:ext cx="44532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Domingo Mery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X-rays and Computer Vision Lab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Department of Computer Science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Universidad Católica – Chile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  <a:hlinkClick r:id="rId2"/>
              </a:rPr>
              <a:t>http://domingomery.ing.uc.cl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925898" y="2496978"/>
            <a:ext cx="7606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F84582F-25ED-D64F-A141-4702851F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89" y="4153426"/>
            <a:ext cx="671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0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925898" y="2496978"/>
            <a:ext cx="7764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06E7-5159-DB42-8DAE-7A800DE49F4F}"/>
              </a:ext>
            </a:extLst>
          </p:cNvPr>
          <p:cNvSpPr txBox="1"/>
          <p:nvPr/>
        </p:nvSpPr>
        <p:spPr>
          <a:xfrm>
            <a:off x="1689792" y="1208846"/>
            <a:ext cx="90892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&gt; Five Applications of Computer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4D5A7-F50F-384C-A1DC-5DB8378D35B0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A01CDD-BC51-EC4E-8C73-08CAB0842C73}"/>
              </a:ext>
            </a:extLst>
          </p:cNvPr>
          <p:cNvGrpSpPr/>
          <p:nvPr/>
        </p:nvGrpSpPr>
        <p:grpSpPr>
          <a:xfrm>
            <a:off x="9161585" y="3006969"/>
            <a:ext cx="2287617" cy="3042139"/>
            <a:chOff x="9161585" y="3006969"/>
            <a:chExt cx="2287617" cy="3042139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9BA410BA-632D-364E-B3E0-96ED7062735D}"/>
                </a:ext>
              </a:extLst>
            </p:cNvPr>
            <p:cNvSpPr/>
            <p:nvPr/>
          </p:nvSpPr>
          <p:spPr>
            <a:xfrm>
              <a:off x="9161585" y="3006969"/>
              <a:ext cx="404446" cy="304213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52D626-741A-AE4D-8C82-CDAE4F4FD5E8}"/>
                </a:ext>
              </a:extLst>
            </p:cNvPr>
            <p:cNvSpPr txBox="1"/>
            <p:nvPr/>
          </p:nvSpPr>
          <p:spPr>
            <a:xfrm>
              <a:off x="9812215" y="3921370"/>
              <a:ext cx="16369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Gill Sans MT" panose="020B0502020104020203" pitchFamily="34" charset="77"/>
                </a:rPr>
                <a:t>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Gill Sans MT" panose="020B0502020104020203" pitchFamily="34" charset="77"/>
                </a:rPr>
                <a:t>Solution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Gill Sans MT" panose="020B0502020104020203" pitchFamily="34" charset="77"/>
                </a:rPr>
                <a:t>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6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5156 -0.3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 build="p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1208231" y="511884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5811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C7462-781A-EC4C-ABAE-A220EDFBFF5E}"/>
              </a:ext>
            </a:extLst>
          </p:cNvPr>
          <p:cNvSpPr txBox="1"/>
          <p:nvPr/>
        </p:nvSpPr>
        <p:spPr>
          <a:xfrm>
            <a:off x="1208231" y="511884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9090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D24D6-6054-2045-AE27-A2815E51D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05"/>
          <a:stretch/>
        </p:blipFill>
        <p:spPr>
          <a:xfrm>
            <a:off x="1952625" y="87868"/>
            <a:ext cx="8286750" cy="6117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4C9B1E-9F6A-994C-BB8D-04A419024A50}"/>
              </a:ext>
            </a:extLst>
          </p:cNvPr>
          <p:cNvSpPr txBox="1"/>
          <p:nvPr/>
        </p:nvSpPr>
        <p:spPr>
          <a:xfrm>
            <a:off x="2588835" y="6431578"/>
            <a:ext cx="815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3"/>
              </a:rPr>
              <a:t>https://www.economist.com/what-if/2021/07/03/what-if-an-ai-wins-the-nobel-prize-for-medicine</a:t>
            </a:r>
            <a:r>
              <a:rPr lang="en-US" sz="1600" dirty="0"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2C06B-E32B-6B4C-B2ED-507FCAB5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76" y="1227521"/>
            <a:ext cx="5036645" cy="7818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B31E68-89C9-234A-91A7-8BCC992B1659}"/>
              </a:ext>
            </a:extLst>
          </p:cNvPr>
          <p:cNvCxnSpPr/>
          <p:nvPr/>
        </p:nvCxnSpPr>
        <p:spPr>
          <a:xfrm>
            <a:off x="5767750" y="2637692"/>
            <a:ext cx="2286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9297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758B2-91E1-7F40-BC4A-D4FEF02B0148}"/>
              </a:ext>
            </a:extLst>
          </p:cNvPr>
          <p:cNvGrpSpPr/>
          <p:nvPr/>
        </p:nvGrpSpPr>
        <p:grpSpPr>
          <a:xfrm>
            <a:off x="4256009" y="4251399"/>
            <a:ext cx="5025415" cy="1169244"/>
            <a:chOff x="4256009" y="4251399"/>
            <a:chExt cx="5025415" cy="116924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3A3959F-8EB4-8B4C-BC49-F1887910289D}"/>
                </a:ext>
              </a:extLst>
            </p:cNvPr>
            <p:cNvSpPr/>
            <p:nvPr/>
          </p:nvSpPr>
          <p:spPr>
            <a:xfrm>
              <a:off x="5090423" y="4251399"/>
              <a:ext cx="2486025" cy="1169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Image Classification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50C335-1086-0449-8D3F-08BE2AB91C4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4256009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594521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95275E-7A3D-FC41-89C8-1A631E698801}"/>
                </a:ext>
              </a:extLst>
            </p:cNvPr>
            <p:cNvSpPr/>
            <p:nvPr/>
          </p:nvSpPr>
          <p:spPr>
            <a:xfrm>
              <a:off x="8513265" y="4605188"/>
              <a:ext cx="7681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'dog’</a:t>
              </a:r>
              <a:endParaRPr lang="en-US" sz="2400" dirty="0"/>
            </a:p>
          </p:txBody>
        </p:sp>
      </p:grp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94" y="3840197"/>
            <a:ext cx="1980000" cy="198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608519" y="5864032"/>
            <a:ext cx="7076607" cy="369332"/>
            <a:chOff x="2608519" y="5864032"/>
            <a:chExt cx="7076607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109562" y="5864032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46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3959F-8EB4-8B4C-BC49-F1887910289D}"/>
              </a:ext>
            </a:extLst>
          </p:cNvPr>
          <p:cNvSpPr/>
          <p:nvPr/>
        </p:nvSpPr>
        <p:spPr>
          <a:xfrm>
            <a:off x="5090423" y="4251399"/>
            <a:ext cx="2486025" cy="1169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Image Classification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0C335-1086-0449-8D3F-08BE2AB91C4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256009" y="4836021"/>
            <a:ext cx="83441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576288-E500-3D4B-BF57-9F43C8FC9FAE}"/>
              </a:ext>
            </a:extLst>
          </p:cNvPr>
          <p:cNvCxnSpPr/>
          <p:nvPr/>
        </p:nvCxnSpPr>
        <p:spPr>
          <a:xfrm>
            <a:off x="7594521" y="4836021"/>
            <a:ext cx="83441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595275E-7A3D-FC41-89C8-1A631E698801}"/>
              </a:ext>
            </a:extLst>
          </p:cNvPr>
          <p:cNvSpPr/>
          <p:nvPr/>
        </p:nvSpPr>
        <p:spPr>
          <a:xfrm>
            <a:off x="8513265" y="4605188"/>
            <a:ext cx="67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'cat’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36DA6-7CC4-E941-8EE6-CC9168A9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844157"/>
            <a:ext cx="1980000" cy="19720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A0F993E-C817-4240-A59B-6899D6E288D2}"/>
              </a:ext>
            </a:extLst>
          </p:cNvPr>
          <p:cNvGrpSpPr/>
          <p:nvPr/>
        </p:nvGrpSpPr>
        <p:grpSpPr>
          <a:xfrm>
            <a:off x="2608519" y="5864032"/>
            <a:ext cx="7076607" cy="369332"/>
            <a:chOff x="2608519" y="5864032"/>
            <a:chExt cx="7076607" cy="3693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FEDCED-6F92-0045-AB10-320FA2E98032}"/>
                </a:ext>
              </a:extLst>
            </p:cNvPr>
            <p:cNvSpPr/>
            <p:nvPr/>
          </p:nvSpPr>
          <p:spPr>
            <a:xfrm>
              <a:off x="8109562" y="5864032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71850" y="151252"/>
            <a:ext cx="602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773498" y="1770751"/>
            <a:ext cx="9297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</p:spTree>
    <p:extLst>
      <p:ext uri="{BB962C8B-B14F-4D97-AF65-F5344CB8AC3E}">
        <p14:creationId xmlns:p14="http://schemas.microsoft.com/office/powerpoint/2010/main" val="395446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" y="1181659"/>
            <a:ext cx="12161567" cy="44972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6006" y="604869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Input 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14820" y="4903523"/>
            <a:ext cx="77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Layers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16184" y="5259655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  <a:endParaRPr lang="en-US" dirty="0">
              <a:latin typeface="Gill Sans MT" panose="020B0502020104020203" pitchFamily="34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EABA11-B941-FE44-B41C-676389655CAD}"/>
              </a:ext>
            </a:extLst>
          </p:cNvPr>
          <p:cNvCxnSpPr/>
          <p:nvPr/>
        </p:nvCxnSpPr>
        <p:spPr>
          <a:xfrm>
            <a:off x="352258" y="5505864"/>
            <a:ext cx="0" cy="54283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E5F3C7-C87C-464E-A270-456117909E16}"/>
              </a:ext>
            </a:extLst>
          </p:cNvPr>
          <p:cNvGrpSpPr/>
          <p:nvPr/>
        </p:nvGrpSpPr>
        <p:grpSpPr>
          <a:xfrm>
            <a:off x="9601199" y="4346805"/>
            <a:ext cx="2177354" cy="2363974"/>
            <a:chOff x="9601199" y="4346805"/>
            <a:chExt cx="2177354" cy="236397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F4121-4FD9-854C-A09D-9B5F86768553}"/>
                </a:ext>
              </a:extLst>
            </p:cNvPr>
            <p:cNvGrpSpPr/>
            <p:nvPr/>
          </p:nvGrpSpPr>
          <p:grpSpPr>
            <a:xfrm>
              <a:off x="10557664" y="6116144"/>
              <a:ext cx="458520" cy="206238"/>
              <a:chOff x="9004282" y="3842170"/>
              <a:chExt cx="458520" cy="206238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59E7B06-9A34-4743-BA03-E9651C8013F0}"/>
                  </a:ext>
                </a:extLst>
              </p:cNvPr>
              <p:cNvCxnSpPr/>
              <p:nvPr/>
            </p:nvCxnSpPr>
            <p:spPr>
              <a:xfrm>
                <a:off x="9004282" y="3842170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5ACBC1-D238-6E47-94EC-BB27E16EA89A}"/>
                  </a:ext>
                </a:extLst>
              </p:cNvPr>
              <p:cNvCxnSpPr/>
              <p:nvPr/>
            </p:nvCxnSpPr>
            <p:spPr>
              <a:xfrm>
                <a:off x="9005602" y="4048408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5ED822-DCD8-BA4D-A61A-D59F7FEE6FC8}"/>
                </a:ext>
              </a:extLst>
            </p:cNvPr>
            <p:cNvSpPr/>
            <p:nvPr/>
          </p:nvSpPr>
          <p:spPr>
            <a:xfrm>
              <a:off x="11196342" y="5865852"/>
              <a:ext cx="5822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Dog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Cat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3A551F-27B6-3D47-AFEE-4AD93186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A8AF0C-C78E-1040-A247-B743F089E589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BC9002-8C16-254E-ABB6-A703053733CF}"/>
                </a:ext>
              </a:extLst>
            </p:cNvPr>
            <p:cNvSpPr/>
            <p:nvPr/>
          </p:nvSpPr>
          <p:spPr>
            <a:xfrm>
              <a:off x="11086393" y="4346805"/>
              <a:ext cx="396000" cy="396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83C449C-783E-3844-93F3-B8B7368A0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4911" y="4646553"/>
              <a:ext cx="673306" cy="104613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99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004D7E-ED56-E44A-8FE4-C2B1E79E71B6}"/>
              </a:ext>
            </a:extLst>
          </p:cNvPr>
          <p:cNvSpPr txBox="1"/>
          <p:nvPr/>
        </p:nvSpPr>
        <p:spPr>
          <a:xfrm>
            <a:off x="6326163" y="136011"/>
            <a:ext cx="54523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8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695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" y="1181659"/>
            <a:ext cx="12161567" cy="449724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45DC45-9002-534F-A5DE-903213B0DD2B}"/>
              </a:ext>
            </a:extLst>
          </p:cNvPr>
          <p:cNvGrpSpPr/>
          <p:nvPr/>
        </p:nvGrpSpPr>
        <p:grpSpPr>
          <a:xfrm>
            <a:off x="317541" y="1344923"/>
            <a:ext cx="1731030" cy="4366514"/>
            <a:chOff x="317541" y="1344923"/>
            <a:chExt cx="1731030" cy="43665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876B73-2BB6-1042-928D-8D9215E69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42" y="1714256"/>
              <a:ext cx="1521055" cy="17483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9F0C2-C3BF-7942-8EBD-8D406DBE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41" y="4005807"/>
              <a:ext cx="1705630" cy="17056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39AC6-9ADA-F441-BF49-EE9F81C8F536}"/>
                </a:ext>
              </a:extLst>
            </p:cNvPr>
            <p:cNvSpPr txBox="1"/>
            <p:nvPr/>
          </p:nvSpPr>
          <p:spPr>
            <a:xfrm>
              <a:off x="368342" y="1344923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Dogs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6E98B-6316-254C-A3C2-D3CA8C149885}"/>
                </a:ext>
              </a:extLst>
            </p:cNvPr>
            <p:cNvSpPr txBox="1"/>
            <p:nvPr/>
          </p:nvSpPr>
          <p:spPr>
            <a:xfrm>
              <a:off x="317541" y="3715994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Cats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B4D9EEB-38B5-4C41-AFAB-662744C63B11}"/>
              </a:ext>
            </a:extLst>
          </p:cNvPr>
          <p:cNvSpPr/>
          <p:nvPr/>
        </p:nvSpPr>
        <p:spPr>
          <a:xfrm>
            <a:off x="407974" y="5996930"/>
            <a:ext cx="1575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Training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266C9C-BCED-A54F-93DD-9922F1284D65}"/>
              </a:ext>
            </a:extLst>
          </p:cNvPr>
          <p:cNvGrpSpPr/>
          <p:nvPr/>
        </p:nvGrpSpPr>
        <p:grpSpPr>
          <a:xfrm>
            <a:off x="5583364" y="1788028"/>
            <a:ext cx="5804744" cy="4548470"/>
            <a:chOff x="6016498" y="1523333"/>
            <a:chExt cx="5804744" cy="4548470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C922FB4-545E-3C4C-AF8E-72E8D181F0FC}"/>
                </a:ext>
              </a:extLst>
            </p:cNvPr>
            <p:cNvSpPr/>
            <p:nvPr/>
          </p:nvSpPr>
          <p:spPr>
            <a:xfrm>
              <a:off x="10602319" y="3767826"/>
              <a:ext cx="406400" cy="3175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573319-6A14-5840-8CF7-C6A8789C7AF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4005807"/>
              <a:ext cx="502920" cy="5029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6EB17A-665D-A845-972C-69338255CDD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3386826"/>
              <a:ext cx="502920" cy="502920"/>
            </a:xfrm>
            <a:prstGeom prst="rect">
              <a:avLst/>
            </a:prstGeom>
          </p:spPr>
        </p:pic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D8969733-FCD0-0F4D-B5A4-F917B1DCB79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155080" y="10271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C0E0D-F32C-8D49-9054-EE77170ED8B7}"/>
                </a:ext>
              </a:extLst>
            </p:cNvPr>
            <p:cNvSpPr txBox="1"/>
            <p:nvPr/>
          </p:nvSpPr>
          <p:spPr>
            <a:xfrm>
              <a:off x="6016498" y="152333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B02760-E408-7845-8694-6D1BEA64FA50}"/>
                </a:ext>
              </a:extLst>
            </p:cNvPr>
            <p:cNvSpPr txBox="1"/>
            <p:nvPr/>
          </p:nvSpPr>
          <p:spPr>
            <a:xfrm>
              <a:off x="8778935" y="5702471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E1A07-CAF6-7C41-A90E-C3006257582A}"/>
              </a:ext>
            </a:extLst>
          </p:cNvPr>
          <p:cNvSpPr/>
          <p:nvPr/>
        </p:nvSpPr>
        <p:spPr>
          <a:xfrm>
            <a:off x="4465974" y="5053203"/>
            <a:ext cx="26412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Trained Model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20" name="Picture 19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83D0C5A3-0752-4C4E-B330-4723D8588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35" y="2513781"/>
            <a:ext cx="1980000" cy="19800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orthographicFront">
              <a:rot lat="2460000" lon="18840000" rev="0"/>
            </a:camera>
            <a:lightRig rig="threePt" dir="t"/>
          </a:scene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5280FC-29AF-D541-839A-C1B1D32F99E3}"/>
              </a:ext>
            </a:extLst>
          </p:cNvPr>
          <p:cNvSpPr/>
          <p:nvPr/>
        </p:nvSpPr>
        <p:spPr>
          <a:xfrm>
            <a:off x="9988305" y="3960271"/>
            <a:ext cx="768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'dog’</a:t>
            </a:r>
            <a:endParaRPr lang="en-US" sz="2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79E986-CF81-B647-B650-E3D63826A910}"/>
              </a:ext>
            </a:extLst>
          </p:cNvPr>
          <p:cNvGrpSpPr/>
          <p:nvPr/>
        </p:nvGrpSpPr>
        <p:grpSpPr>
          <a:xfrm>
            <a:off x="9038932" y="4344493"/>
            <a:ext cx="1080000" cy="1613171"/>
            <a:chOff x="9601199" y="5097608"/>
            <a:chExt cx="1080000" cy="1613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867E0D-8E68-0141-AE71-9C2A00BC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18CDFC-26B1-864B-9348-CDCBE71D1917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9C82AB-2BBE-364B-A070-BB14D6188601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813" y="5097608"/>
              <a:ext cx="5605" cy="533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71B8598E-96FD-6B4A-85FF-AB1357C56395}"/>
              </a:ext>
            </a:extLst>
          </p:cNvPr>
          <p:cNvSpPr/>
          <p:nvPr/>
        </p:nvSpPr>
        <p:spPr>
          <a:xfrm>
            <a:off x="9450413" y="5236205"/>
            <a:ext cx="355600" cy="365760"/>
          </a:xfrm>
          <a:custGeom>
            <a:avLst/>
            <a:gdLst>
              <a:gd name="connsiteX0" fmla="*/ 5080 w 345440"/>
              <a:gd name="connsiteY0" fmla="*/ 320040 h 365760"/>
              <a:gd name="connsiteX1" fmla="*/ 0 w 345440"/>
              <a:gd name="connsiteY1" fmla="*/ 71120 h 365760"/>
              <a:gd name="connsiteX2" fmla="*/ 111760 w 345440"/>
              <a:gd name="connsiteY2" fmla="*/ 0 h 365760"/>
              <a:gd name="connsiteX3" fmla="*/ 345440 w 345440"/>
              <a:gd name="connsiteY3" fmla="*/ 25400 h 365760"/>
              <a:gd name="connsiteX4" fmla="*/ 345440 w 345440"/>
              <a:gd name="connsiteY4" fmla="*/ 304800 h 365760"/>
              <a:gd name="connsiteX5" fmla="*/ 243840 w 345440"/>
              <a:gd name="connsiteY5" fmla="*/ 365760 h 365760"/>
              <a:gd name="connsiteX6" fmla="*/ 5080 w 345440"/>
              <a:gd name="connsiteY6" fmla="*/ 320040 h 365760"/>
              <a:gd name="connsiteX0" fmla="*/ 0 w 355600"/>
              <a:gd name="connsiteY0" fmla="*/ 350520 h 365760"/>
              <a:gd name="connsiteX1" fmla="*/ 10160 w 355600"/>
              <a:gd name="connsiteY1" fmla="*/ 71120 h 365760"/>
              <a:gd name="connsiteX2" fmla="*/ 121920 w 355600"/>
              <a:gd name="connsiteY2" fmla="*/ 0 h 365760"/>
              <a:gd name="connsiteX3" fmla="*/ 355600 w 355600"/>
              <a:gd name="connsiteY3" fmla="*/ 25400 h 365760"/>
              <a:gd name="connsiteX4" fmla="*/ 355600 w 355600"/>
              <a:gd name="connsiteY4" fmla="*/ 304800 h 365760"/>
              <a:gd name="connsiteX5" fmla="*/ 254000 w 355600"/>
              <a:gd name="connsiteY5" fmla="*/ 365760 h 365760"/>
              <a:gd name="connsiteX6" fmla="*/ 0 w 355600"/>
              <a:gd name="connsiteY6" fmla="*/ 35052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600" h="365760">
                <a:moveTo>
                  <a:pt x="0" y="350520"/>
                </a:moveTo>
                <a:lnTo>
                  <a:pt x="10160" y="71120"/>
                </a:lnTo>
                <a:lnTo>
                  <a:pt x="121920" y="0"/>
                </a:lnTo>
                <a:lnTo>
                  <a:pt x="355600" y="25400"/>
                </a:lnTo>
                <a:lnTo>
                  <a:pt x="355600" y="304800"/>
                </a:lnTo>
                <a:lnTo>
                  <a:pt x="254000" y="365760"/>
                </a:lnTo>
                <a:lnTo>
                  <a:pt x="0" y="35052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9EEC21-456A-224E-ADEA-F907C5FC9083}"/>
              </a:ext>
            </a:extLst>
          </p:cNvPr>
          <p:cNvSpPr txBox="1"/>
          <p:nvPr/>
        </p:nvSpPr>
        <p:spPr>
          <a:xfrm>
            <a:off x="71850" y="151252"/>
            <a:ext cx="599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B34082-6D4B-824A-AE5E-0648D471F18F}"/>
              </a:ext>
            </a:extLst>
          </p:cNvPr>
          <p:cNvCxnSpPr>
            <a:cxnSpLocks/>
          </p:cNvCxnSpPr>
          <p:nvPr/>
        </p:nvCxnSpPr>
        <p:spPr>
          <a:xfrm>
            <a:off x="1267488" y="3499114"/>
            <a:ext cx="966600" cy="92838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D282B5-ADD1-5845-AD2F-A32B186AAED8}"/>
              </a:ext>
            </a:extLst>
          </p:cNvPr>
          <p:cNvSpPr txBox="1"/>
          <p:nvPr/>
        </p:nvSpPr>
        <p:spPr>
          <a:xfrm>
            <a:off x="6326163" y="136011"/>
            <a:ext cx="54523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8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4219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9" grpId="0"/>
      <p:bldP spid="22" grpId="0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E4C8B6-BEF3-4C41-A127-4A2E7507B6C1}"/>
              </a:ext>
            </a:extLst>
          </p:cNvPr>
          <p:cNvGrpSpPr/>
          <p:nvPr/>
        </p:nvGrpSpPr>
        <p:grpSpPr>
          <a:xfrm>
            <a:off x="-1" y="1342060"/>
            <a:ext cx="12210077" cy="4922598"/>
            <a:chOff x="-1" y="1342060"/>
            <a:chExt cx="12210077" cy="49225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FBC622-5117-ED42-8CF0-87555018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42060"/>
              <a:ext cx="12192000" cy="46159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C8CBE7-FEBE-164F-8C3F-05A37BE79994}"/>
                </a:ext>
              </a:extLst>
            </p:cNvPr>
            <p:cNvSpPr txBox="1"/>
            <p:nvPr/>
          </p:nvSpPr>
          <p:spPr>
            <a:xfrm>
              <a:off x="241740" y="136689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Gill Sans MT" panose="020B0502020104020203" pitchFamily="34" charset="77"/>
                </a:rPr>
                <a:t>Classes →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CE665E-611F-3947-A7E6-7A5DEF46666E}"/>
                </a:ext>
              </a:extLst>
            </p:cNvPr>
            <p:cNvSpPr/>
            <p:nvPr/>
          </p:nvSpPr>
          <p:spPr>
            <a:xfrm>
              <a:off x="441434" y="1965756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293475-5524-BE4A-B57A-645C4D181B26}"/>
                </a:ext>
              </a:extLst>
            </p:cNvPr>
            <p:cNvSpPr/>
            <p:nvPr/>
          </p:nvSpPr>
          <p:spPr>
            <a:xfrm>
              <a:off x="4708634" y="1916311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81A046-48D5-CA4D-AFD1-C53FCD5BACE3}"/>
                </a:ext>
              </a:extLst>
            </p:cNvPr>
            <p:cNvSpPr/>
            <p:nvPr/>
          </p:nvSpPr>
          <p:spPr>
            <a:xfrm>
              <a:off x="8815195" y="1965755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CE1DD24-B81D-9246-A683-0756FA4B737A}"/>
                </a:ext>
              </a:extLst>
            </p:cNvPr>
            <p:cNvSpPr/>
            <p:nvPr/>
          </p:nvSpPr>
          <p:spPr>
            <a:xfrm>
              <a:off x="-1" y="5563976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89903E-E844-EC4B-9917-F7D0249F8F69}"/>
                </a:ext>
              </a:extLst>
            </p:cNvPr>
            <p:cNvSpPr/>
            <p:nvPr/>
          </p:nvSpPr>
          <p:spPr>
            <a:xfrm>
              <a:off x="4331766" y="5551619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981B7F-BA8F-4741-8F62-4EDCCC0AAC8D}"/>
                </a:ext>
              </a:extLst>
            </p:cNvPr>
            <p:cNvSpPr/>
            <p:nvPr/>
          </p:nvSpPr>
          <p:spPr>
            <a:xfrm>
              <a:off x="8361405" y="5546746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38042C-CC37-C140-84F0-BE0D8A20ADDA}"/>
                </a:ext>
              </a:extLst>
            </p:cNvPr>
            <p:cNvCxnSpPr/>
            <p:nvPr/>
          </p:nvCxnSpPr>
          <p:spPr>
            <a:xfrm>
              <a:off x="0" y="6082547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3505C4-9936-E94B-B6E0-423805DDD0AF}"/>
                </a:ext>
              </a:extLst>
            </p:cNvPr>
            <p:cNvSpPr txBox="1"/>
            <p:nvPr/>
          </p:nvSpPr>
          <p:spPr>
            <a:xfrm>
              <a:off x="1773270" y="5968423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C13EE0-A9A6-994F-AD10-12929D2AD45C}"/>
                </a:ext>
              </a:extLst>
            </p:cNvPr>
            <p:cNvCxnSpPr/>
            <p:nvPr/>
          </p:nvCxnSpPr>
          <p:spPr>
            <a:xfrm>
              <a:off x="4331767" y="6082828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A6FF9E-E997-3242-B94B-5D1A31FA2616}"/>
                </a:ext>
              </a:extLst>
            </p:cNvPr>
            <p:cNvSpPr txBox="1"/>
            <p:nvPr/>
          </p:nvSpPr>
          <p:spPr>
            <a:xfrm>
              <a:off x="6105037" y="5968704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3D4515-EB65-9742-841B-C953392B6905}"/>
                </a:ext>
              </a:extLst>
            </p:cNvPr>
            <p:cNvCxnSpPr/>
            <p:nvPr/>
          </p:nvCxnSpPr>
          <p:spPr>
            <a:xfrm>
              <a:off x="8379482" y="6101783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70280C-C71A-D04F-87EE-276D363164DF}"/>
                </a:ext>
              </a:extLst>
            </p:cNvPr>
            <p:cNvSpPr txBox="1"/>
            <p:nvPr/>
          </p:nvSpPr>
          <p:spPr>
            <a:xfrm>
              <a:off x="10152752" y="5987659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3A8202-43A3-1B41-8533-00E8C4CEE7A1}"/>
                </a:ext>
              </a:extLst>
            </p:cNvPr>
            <p:cNvSpPr txBox="1"/>
            <p:nvPr/>
          </p:nvSpPr>
          <p:spPr>
            <a:xfrm>
              <a:off x="887703" y="21328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60C162-5AF0-D847-89A3-7B756C5F3797}"/>
                </a:ext>
              </a:extLst>
            </p:cNvPr>
            <p:cNvSpPr txBox="1"/>
            <p:nvPr/>
          </p:nvSpPr>
          <p:spPr>
            <a:xfrm>
              <a:off x="990675" y="26930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CA50ED-3DF6-334A-8A56-74FD6B6A841D}"/>
                </a:ext>
              </a:extLst>
            </p:cNvPr>
            <p:cNvSpPr txBox="1"/>
            <p:nvPr/>
          </p:nvSpPr>
          <p:spPr>
            <a:xfrm>
              <a:off x="1464355" y="4649554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F060B2-FBA8-1247-AD8E-1AB6A26855B4}"/>
                </a:ext>
              </a:extLst>
            </p:cNvPr>
            <p:cNvSpPr txBox="1"/>
            <p:nvPr/>
          </p:nvSpPr>
          <p:spPr>
            <a:xfrm>
              <a:off x="661157" y="296903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A978C6-94DB-9440-BC87-480828D72F07}"/>
                </a:ext>
              </a:extLst>
            </p:cNvPr>
            <p:cNvSpPr txBox="1"/>
            <p:nvPr/>
          </p:nvSpPr>
          <p:spPr>
            <a:xfrm>
              <a:off x="1295475" y="34179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4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6581614" y="148927"/>
            <a:ext cx="5210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COVID Detection with Rx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530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BB2E2C-96C7-B647-9739-AC2FB76364E7}"/>
              </a:ext>
            </a:extLst>
          </p:cNvPr>
          <p:cNvSpPr/>
          <p:nvPr/>
        </p:nvSpPr>
        <p:spPr>
          <a:xfrm>
            <a:off x="247136" y="1151057"/>
            <a:ext cx="11545328" cy="2318750"/>
          </a:xfrm>
          <a:prstGeom prst="roundRect">
            <a:avLst>
              <a:gd name="adj" fmla="val 6803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00B4B-CF61-F940-9B22-18056984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56" y="1468530"/>
            <a:ext cx="6858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2B618C-F382-324C-95C8-BFC25927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54091" y="1829965"/>
            <a:ext cx="6858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8B4E1-E59E-0E40-AF34-720C57E5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8526" y="2136138"/>
            <a:ext cx="6858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D92FF-7F03-104B-952E-5C88B1A9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44126" y="2442311"/>
            <a:ext cx="6858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AD423-DF3D-734F-8205-F5DECA3CED8F}"/>
              </a:ext>
            </a:extLst>
          </p:cNvPr>
          <p:cNvSpPr txBox="1"/>
          <p:nvPr/>
        </p:nvSpPr>
        <p:spPr>
          <a:xfrm>
            <a:off x="2963155" y="1641534"/>
            <a:ext cx="2048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15.840 patches</a:t>
            </a:r>
          </a:p>
          <a:p>
            <a:pPr algn="ctr"/>
            <a:endParaRPr lang="en-US" sz="2400" dirty="0">
              <a:latin typeface="Gill Sans MT" panose="020B0502020104020203" pitchFamily="34" charset="77"/>
            </a:endParaRPr>
          </a:p>
          <a:p>
            <a:pPr algn="ctr"/>
            <a:r>
              <a:rPr lang="en-US" sz="2400" dirty="0">
                <a:latin typeface="Gill Sans MT" panose="020B0502020104020203" pitchFamily="34" charset="77"/>
              </a:rPr>
              <a:t>660 subjects*</a:t>
            </a:r>
          </a:p>
          <a:p>
            <a:pPr algn="ctr"/>
            <a:r>
              <a:rPr lang="en-US" sz="2400" dirty="0">
                <a:latin typeface="Gill Sans MT" panose="020B0502020104020203" pitchFamily="34" charset="77"/>
              </a:rPr>
              <a:t>(220 per class)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142DF8-45FC-1342-8851-78670D93995D}"/>
              </a:ext>
            </a:extLst>
          </p:cNvPr>
          <p:cNvSpPr/>
          <p:nvPr/>
        </p:nvSpPr>
        <p:spPr>
          <a:xfrm>
            <a:off x="5130114" y="1468530"/>
            <a:ext cx="2323070" cy="176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F5E36-FFEE-D045-8739-BEC6682C407D}"/>
              </a:ext>
            </a:extLst>
          </p:cNvPr>
          <p:cNvSpPr txBox="1"/>
          <p:nvPr/>
        </p:nvSpPr>
        <p:spPr>
          <a:xfrm>
            <a:off x="477208" y="918771"/>
            <a:ext cx="115929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74473-87D4-B44D-A47C-50F1BEE2C056}"/>
              </a:ext>
            </a:extLst>
          </p:cNvPr>
          <p:cNvSpPr txBox="1"/>
          <p:nvPr/>
        </p:nvSpPr>
        <p:spPr>
          <a:xfrm>
            <a:off x="7688094" y="2122406"/>
            <a:ext cx="3819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(80% training, 20% validation)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         94.0%         91.7%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DCB271-79A9-7747-AED9-EA1DC51DAE54}"/>
              </a:ext>
            </a:extLst>
          </p:cNvPr>
          <p:cNvSpPr txBox="1"/>
          <p:nvPr/>
        </p:nvSpPr>
        <p:spPr>
          <a:xfrm>
            <a:off x="6581614" y="148927"/>
            <a:ext cx="5210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COVID Detection with Rx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7DDE07-D2B6-BC4A-9FF9-EEE35D80E878}"/>
              </a:ext>
            </a:extLst>
          </p:cNvPr>
          <p:cNvCxnSpPr/>
          <p:nvPr/>
        </p:nvCxnSpPr>
        <p:spPr>
          <a:xfrm>
            <a:off x="3041189" y="2298093"/>
            <a:ext cx="2088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42F640-8F69-FE45-A1B8-EA1F192ADBB5}"/>
              </a:ext>
            </a:extLst>
          </p:cNvPr>
          <p:cNvGrpSpPr/>
          <p:nvPr/>
        </p:nvGrpSpPr>
        <p:grpSpPr>
          <a:xfrm>
            <a:off x="247136" y="3967369"/>
            <a:ext cx="11545328" cy="2359119"/>
            <a:chOff x="247136" y="3967369"/>
            <a:chExt cx="11545328" cy="235911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FB1C10B-A438-8540-BA98-FA68B48A9214}"/>
                </a:ext>
              </a:extLst>
            </p:cNvPr>
            <p:cNvSpPr/>
            <p:nvPr/>
          </p:nvSpPr>
          <p:spPr>
            <a:xfrm>
              <a:off x="247136" y="4206210"/>
              <a:ext cx="11545328" cy="2120278"/>
            </a:xfrm>
            <a:prstGeom prst="roundRect">
              <a:avLst>
                <a:gd name="adj" fmla="val 6803"/>
              </a:avLst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Gill Sans MT" panose="020B0502020104020203" pitchFamily="34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807DD3-ADE9-634C-B088-428B298B5EBE}"/>
                </a:ext>
              </a:extLst>
            </p:cNvPr>
            <p:cNvSpPr txBox="1"/>
            <p:nvPr/>
          </p:nvSpPr>
          <p:spPr>
            <a:xfrm>
              <a:off x="477208" y="3967369"/>
              <a:ext cx="104579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MT" panose="020B0502020104020203" pitchFamily="34" charset="77"/>
                </a:rPr>
                <a:t>Testing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E4272D-BB79-1141-AF4E-78C4B2E47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8457" y="4553459"/>
              <a:ext cx="685800" cy="711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C4FC34-5F4D-144F-9464-608A57E5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75592" y="4914894"/>
              <a:ext cx="685800" cy="7112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1389D0-F2A0-4A43-9AE4-12707370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610027" y="5221067"/>
              <a:ext cx="685800" cy="7112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60D03-3389-7D49-9001-1B3C77241391}"/>
                </a:ext>
              </a:extLst>
            </p:cNvPr>
            <p:cNvSpPr txBox="1"/>
            <p:nvPr/>
          </p:nvSpPr>
          <p:spPr>
            <a:xfrm>
              <a:off x="2997621" y="4630089"/>
              <a:ext cx="198002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 3.640 patches</a:t>
              </a:r>
            </a:p>
            <a:p>
              <a:pPr algn="ctr"/>
              <a:endParaRPr lang="en-US" sz="2400" dirty="0">
                <a:latin typeface="Gill Sans MT" panose="020B0502020104020203" pitchFamily="34" charset="77"/>
              </a:endParaRP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150 subjects*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(50 per class)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FB0E4CD-48BF-2F46-AE5C-05D950C25894}"/>
                </a:ext>
              </a:extLst>
            </p:cNvPr>
            <p:cNvSpPr/>
            <p:nvPr/>
          </p:nvSpPr>
          <p:spPr>
            <a:xfrm>
              <a:off x="5130114" y="4373906"/>
              <a:ext cx="2323070" cy="1766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Image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Classification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73C63-5809-D24E-AD8D-F75366E741ED}"/>
                </a:ext>
              </a:extLst>
            </p:cNvPr>
            <p:cNvSpPr txBox="1"/>
            <p:nvPr/>
          </p:nvSpPr>
          <p:spPr>
            <a:xfrm>
              <a:off x="7465541" y="5843461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88.9%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C29C91C-7D5B-134A-AB65-7648FEABB9A3}"/>
                </a:ext>
              </a:extLst>
            </p:cNvPr>
            <p:cNvCxnSpPr/>
            <p:nvPr/>
          </p:nvCxnSpPr>
          <p:spPr>
            <a:xfrm>
              <a:off x="3041189" y="5245998"/>
              <a:ext cx="2088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A9FD5A4-C258-6447-8E5B-488A04E51240}"/>
                </a:ext>
              </a:extLst>
            </p:cNvPr>
            <p:cNvCxnSpPr>
              <a:cxnSpLocks/>
            </p:cNvCxnSpPr>
            <p:nvPr/>
          </p:nvCxnSpPr>
          <p:spPr>
            <a:xfrm>
              <a:off x="7453184" y="5257072"/>
              <a:ext cx="9093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A8DC98-9644-3F46-AFDF-9105DC2AC2FF}"/>
              </a:ext>
            </a:extLst>
          </p:cNvPr>
          <p:cNvGrpSpPr/>
          <p:nvPr/>
        </p:nvGrpSpPr>
        <p:grpSpPr>
          <a:xfrm>
            <a:off x="6291649" y="3234861"/>
            <a:ext cx="1007007" cy="1139045"/>
            <a:chOff x="6291649" y="3234861"/>
            <a:chExt cx="1007007" cy="113904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2257AF7-45B8-364B-808E-69ECF3A6B0AD}"/>
                </a:ext>
              </a:extLst>
            </p:cNvPr>
            <p:cNvCxnSpPr>
              <a:cxnSpLocks/>
              <a:stCxn id="11" idx="2"/>
              <a:endCxn id="23" idx="0"/>
            </p:cNvCxnSpPr>
            <p:nvPr/>
          </p:nvCxnSpPr>
          <p:spPr>
            <a:xfrm>
              <a:off x="6291649" y="3234861"/>
              <a:ext cx="0" cy="11390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2CA90C-E313-6E44-9FD9-71EEA889E783}"/>
                </a:ext>
              </a:extLst>
            </p:cNvPr>
            <p:cNvSpPr txBox="1"/>
            <p:nvPr/>
          </p:nvSpPr>
          <p:spPr>
            <a:xfrm>
              <a:off x="6291649" y="3535074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Trained 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model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E8DCA8C-EBE1-4548-A302-8F88F518657F}"/>
              </a:ext>
            </a:extLst>
          </p:cNvPr>
          <p:cNvSpPr txBox="1"/>
          <p:nvPr/>
        </p:nvSpPr>
        <p:spPr>
          <a:xfrm>
            <a:off x="167867" y="3518921"/>
            <a:ext cx="217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(*) 2 datasets: SIRM, UC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079325-C9C6-E646-A593-21DDFBEAA413}"/>
              </a:ext>
            </a:extLst>
          </p:cNvPr>
          <p:cNvGrpSpPr/>
          <p:nvPr/>
        </p:nvGrpSpPr>
        <p:grpSpPr>
          <a:xfrm>
            <a:off x="8362536" y="4387496"/>
            <a:ext cx="3309931" cy="1928311"/>
            <a:chOff x="8362536" y="4387496"/>
            <a:chExt cx="3309931" cy="1928311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6FF779A-BC4F-DA43-90C6-964993D9782E}"/>
                </a:ext>
              </a:extLst>
            </p:cNvPr>
            <p:cNvSpPr/>
            <p:nvPr/>
          </p:nvSpPr>
          <p:spPr>
            <a:xfrm>
              <a:off x="8362536" y="4387496"/>
              <a:ext cx="1545683" cy="1766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Majority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Vote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DEDF8D-15DE-4442-AC38-4265BF21ADF3}"/>
                </a:ext>
              </a:extLst>
            </p:cNvPr>
            <p:cNvSpPr txBox="1"/>
            <p:nvPr/>
          </p:nvSpPr>
          <p:spPr>
            <a:xfrm>
              <a:off x="10651034" y="4979100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output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5E43E1D-B177-AF4A-AF8C-67C499CBBDC4}"/>
                </a:ext>
              </a:extLst>
            </p:cNvPr>
            <p:cNvCxnSpPr>
              <a:cxnSpLocks/>
            </p:cNvCxnSpPr>
            <p:nvPr/>
          </p:nvCxnSpPr>
          <p:spPr>
            <a:xfrm>
              <a:off x="9908219" y="5233767"/>
              <a:ext cx="648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D145D3-6E1D-004A-9B5A-0A7CE456D7D6}"/>
                </a:ext>
              </a:extLst>
            </p:cNvPr>
            <p:cNvSpPr txBox="1"/>
            <p:nvPr/>
          </p:nvSpPr>
          <p:spPr>
            <a:xfrm>
              <a:off x="10013504" y="585414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95.3%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8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7148244" y="148927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Recognition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5EA49-A23E-DB4C-B5B2-0F7AC999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817718"/>
            <a:ext cx="8512144" cy="5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D65DA2-B94B-EC41-8F66-96CDF0AF9359}"/>
              </a:ext>
            </a:extLst>
          </p:cNvPr>
          <p:cNvSpPr/>
          <p:nvPr/>
        </p:nvSpPr>
        <p:spPr>
          <a:xfrm>
            <a:off x="9082636" y="1234768"/>
            <a:ext cx="1430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7 classes</a:t>
            </a:r>
          </a:p>
          <a:p>
            <a:r>
              <a:rPr lang="en-US" dirty="0">
                <a:latin typeface="Gill Sans MT" panose="020B0502020104020203" pitchFamily="34" charset="77"/>
              </a:rPr>
              <a:t>5000 images*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2F3C13-E301-564E-9760-79776EC79C5A}"/>
              </a:ext>
            </a:extLst>
          </p:cNvPr>
          <p:cNvGrpSpPr/>
          <p:nvPr/>
        </p:nvGrpSpPr>
        <p:grpSpPr>
          <a:xfrm>
            <a:off x="8667750" y="797520"/>
            <a:ext cx="2263288" cy="5754248"/>
            <a:chOff x="8667750" y="952500"/>
            <a:chExt cx="2263288" cy="5754248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4C53AB1A-B5FF-3A47-A114-4BA9DA3CB67E}"/>
                </a:ext>
              </a:extLst>
            </p:cNvPr>
            <p:cNvSpPr/>
            <p:nvPr/>
          </p:nvSpPr>
          <p:spPr>
            <a:xfrm>
              <a:off x="8667750" y="952500"/>
              <a:ext cx="398494" cy="5754248"/>
            </a:xfrm>
            <a:prstGeom prst="rightBrace">
              <a:avLst>
                <a:gd name="adj1" fmla="val 8333"/>
                <a:gd name="adj2" fmla="val 215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35AF01B-5F7F-8A46-A23E-09574AC9E9B6}"/>
                </a:ext>
              </a:extLst>
            </p:cNvPr>
            <p:cNvSpPr/>
            <p:nvPr/>
          </p:nvSpPr>
          <p:spPr>
            <a:xfrm>
              <a:off x="9736552" y="2593370"/>
              <a:ext cx="1194486" cy="6286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CNN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0EEF5E41-EB34-7546-AA89-50F58D088974}"/>
                </a:ext>
              </a:extLst>
            </p:cNvPr>
            <p:cNvCxnSpPr>
              <a:endCxn id="39" idx="0"/>
            </p:cNvCxnSpPr>
            <p:nvPr/>
          </p:nvCxnSpPr>
          <p:spPr>
            <a:xfrm>
              <a:off x="9165498" y="2193321"/>
              <a:ext cx="1168297" cy="4000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E660E0-F4A4-214B-8131-D37F8E90D2EF}"/>
                </a:ext>
              </a:extLst>
            </p:cNvPr>
            <p:cNvCxnSpPr/>
            <p:nvPr/>
          </p:nvCxnSpPr>
          <p:spPr>
            <a:xfrm>
              <a:off x="10333795" y="3222021"/>
              <a:ext cx="0" cy="76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C6210A-C9A2-DE48-B8E8-0CEBD8BC4860}"/>
              </a:ext>
            </a:extLst>
          </p:cNvPr>
          <p:cNvGrpSpPr/>
          <p:nvPr/>
        </p:nvGrpSpPr>
        <p:grpSpPr>
          <a:xfrm>
            <a:off x="9066243" y="3916612"/>
            <a:ext cx="2830240" cy="2552760"/>
            <a:chOff x="9066243" y="4071592"/>
            <a:chExt cx="2830240" cy="2552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746DC1-193F-AE4B-8498-94A06B4D7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4" t="7037" r="3165" b="3371"/>
            <a:stretch/>
          </p:blipFill>
          <p:spPr>
            <a:xfrm>
              <a:off x="9066243" y="4706652"/>
              <a:ext cx="2830240" cy="19177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28DCBA-1F77-6D46-8D94-63E83CD30569}"/>
                </a:ext>
              </a:extLst>
            </p:cNvPr>
            <p:cNvSpPr txBox="1"/>
            <p:nvPr/>
          </p:nvSpPr>
          <p:spPr>
            <a:xfrm>
              <a:off x="9939040" y="4071592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73.71%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F070C80-6092-2E48-A870-B478A6804DDF}"/>
              </a:ext>
            </a:extLst>
          </p:cNvPr>
          <p:cNvSpPr txBox="1"/>
          <p:nvPr/>
        </p:nvSpPr>
        <p:spPr>
          <a:xfrm>
            <a:off x="7108629" y="6469372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(*) ISIC dataset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9F91EB-7F28-5941-B4ED-48DCA547567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37511" y="992447"/>
            <a:ext cx="2585377" cy="25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8886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98921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63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87694" y="3840197"/>
            <a:ext cx="1980000" cy="198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608519" y="5864032"/>
            <a:ext cx="8242421" cy="369332"/>
            <a:chOff x="2608519" y="5864032"/>
            <a:chExt cx="82424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340441" y="5864032"/>
              <a:ext cx="25104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Filtered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62292" cy="1751538"/>
            <a:chOff x="4256009" y="3973089"/>
            <a:chExt cx="6062292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Denoising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566763" y="3973089"/>
              <a:ext cx="1751538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39553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49992-8DF4-8F44-BD30-DF1A4E9D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744"/>
            <a:ext cx="9144000" cy="56405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52E5BB-717C-9A4E-B875-490256F06E46}"/>
              </a:ext>
            </a:extLst>
          </p:cNvPr>
          <p:cNvCxnSpPr/>
          <p:nvPr/>
        </p:nvCxnSpPr>
        <p:spPr>
          <a:xfrm>
            <a:off x="5926015" y="2883877"/>
            <a:ext cx="2286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0FE88-1727-DE46-99E0-141D459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954428"/>
            <a:ext cx="1980000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B5AAE-98D6-8145-B56C-92A6BF0E8593}"/>
              </a:ext>
            </a:extLst>
          </p:cNvPr>
          <p:cNvGrpSpPr/>
          <p:nvPr/>
        </p:nvGrpSpPr>
        <p:grpSpPr>
          <a:xfrm>
            <a:off x="2608519" y="5864032"/>
            <a:ext cx="7951471" cy="369332"/>
            <a:chOff x="2608519" y="5864032"/>
            <a:chExt cx="795147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27F5F2-0FFA-CD4E-AB84-A0CB9FE51A97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D0736-587F-DF41-8CBA-382E82A5DCCB}"/>
                </a:ext>
              </a:extLst>
            </p:cNvPr>
            <p:cNvSpPr/>
            <p:nvPr/>
          </p:nvSpPr>
          <p:spPr>
            <a:xfrm>
              <a:off x="829617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Segmentation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313D18-45B4-064C-923F-E406CFBE2EAB}"/>
              </a:ext>
            </a:extLst>
          </p:cNvPr>
          <p:cNvGrpSpPr/>
          <p:nvPr/>
        </p:nvGrpSpPr>
        <p:grpSpPr>
          <a:xfrm>
            <a:off x="4256009" y="3973089"/>
            <a:ext cx="6117372" cy="1751538"/>
            <a:chOff x="4256009" y="3973089"/>
            <a:chExt cx="6117372" cy="17515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4D2773-8A56-104F-A1E5-FDFC491AE520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D905CD-8EDB-F341-85BB-69D44A0CB6B5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Segmentation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C825D-82DA-A242-ABCE-D266404AF1A1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F402343-6A2A-0F47-B923-1D1FDBC7164F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C5A1AF-B13A-3645-8803-73FEE493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511684" y="3973089"/>
              <a:ext cx="1861697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5798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2CF9161-7CC9-B746-A75B-F7B2C1C16474}"/>
              </a:ext>
            </a:extLst>
          </p:cNvPr>
          <p:cNvGrpSpPr/>
          <p:nvPr/>
        </p:nvGrpSpPr>
        <p:grpSpPr>
          <a:xfrm>
            <a:off x="-201705" y="1192121"/>
            <a:ext cx="12213340" cy="4613029"/>
            <a:chOff x="-201705" y="1192121"/>
            <a:chExt cx="12213340" cy="46130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98CA33-5B0C-E845-96B4-DC8303EF024A}"/>
                </a:ext>
              </a:extLst>
            </p:cNvPr>
            <p:cNvGrpSpPr/>
            <p:nvPr/>
          </p:nvGrpSpPr>
          <p:grpSpPr>
            <a:xfrm>
              <a:off x="9944552" y="1192121"/>
              <a:ext cx="2067083" cy="1916636"/>
              <a:chOff x="9944552" y="1192121"/>
              <a:chExt cx="2067083" cy="1916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19D8EE-9631-2141-B0FD-6D55F386DD9F}"/>
                  </a:ext>
                </a:extLst>
              </p:cNvPr>
              <p:cNvSpPr/>
              <p:nvPr/>
            </p:nvSpPr>
            <p:spPr>
              <a:xfrm>
                <a:off x="10070058" y="119212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AFD73C-70A6-8E4B-A8FC-FCE6DEF186BE}"/>
                  </a:ext>
                </a:extLst>
              </p:cNvPr>
              <p:cNvSpPr/>
              <p:nvPr/>
            </p:nvSpPr>
            <p:spPr>
              <a:xfrm>
                <a:off x="9944552" y="130866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B43200-F5E5-B041-BEF9-FF450360C481}"/>
                </a:ext>
              </a:extLst>
            </p:cNvPr>
            <p:cNvGrpSpPr/>
            <p:nvPr/>
          </p:nvGrpSpPr>
          <p:grpSpPr>
            <a:xfrm>
              <a:off x="-201705" y="1280464"/>
              <a:ext cx="2188786" cy="4524686"/>
              <a:chOff x="-201705" y="1280464"/>
              <a:chExt cx="2188786" cy="452468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A241506-C129-4846-BE2C-CD5BE9BD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01705" y="12804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6DDB641-5F96-7C4B-A0F7-F966EAD92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49305" y="14328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6162657" y="151252"/>
            <a:ext cx="561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U-Net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95848-C7F6-6A48-8027-6C6EE439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55" y="1242857"/>
            <a:ext cx="7773137" cy="4990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3FFD9-3297-3343-BF99-73830E319C3D}"/>
              </a:ext>
            </a:extLst>
          </p:cNvPr>
          <p:cNvGrpSpPr/>
          <p:nvPr/>
        </p:nvGrpSpPr>
        <p:grpSpPr>
          <a:xfrm>
            <a:off x="2234088" y="5690530"/>
            <a:ext cx="1473199" cy="912167"/>
            <a:chOff x="2234088" y="5690530"/>
            <a:chExt cx="1473199" cy="912167"/>
          </a:xfrm>
        </p:grpSpPr>
        <p:sp>
          <p:nvSpPr>
            <p:cNvPr id="8" name="Rectangle 7"/>
            <p:cNvSpPr/>
            <p:nvPr/>
          </p:nvSpPr>
          <p:spPr>
            <a:xfrm>
              <a:off x="2234088" y="623336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  <a:cs typeface="Trebuchet MS"/>
                </a:rPr>
                <a:t>Input image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ABA11-B941-FE44-B41C-676389655CAD}"/>
                </a:ext>
              </a:extLst>
            </p:cNvPr>
            <p:cNvCxnSpPr/>
            <p:nvPr/>
          </p:nvCxnSpPr>
          <p:spPr>
            <a:xfrm>
              <a:off x="2330340" y="5690530"/>
              <a:ext cx="0" cy="54283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CEBAC-1248-064B-B4B9-8BF9E0E3282C}"/>
              </a:ext>
            </a:extLst>
          </p:cNvPr>
          <p:cNvSpPr/>
          <p:nvPr/>
        </p:nvSpPr>
        <p:spPr>
          <a:xfrm>
            <a:off x="5849471" y="1734671"/>
            <a:ext cx="3862121" cy="449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3691C5-B177-2E41-B73C-183D39C3D7DF}"/>
              </a:ext>
            </a:extLst>
          </p:cNvPr>
          <p:cNvGrpSpPr/>
          <p:nvPr/>
        </p:nvGrpSpPr>
        <p:grpSpPr>
          <a:xfrm>
            <a:off x="8983734" y="1422856"/>
            <a:ext cx="2794819" cy="3074500"/>
            <a:chOff x="8983734" y="1422856"/>
            <a:chExt cx="2794819" cy="30745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F2F19D-C50B-774B-8176-C5924158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2" t="2754" r="2880" b="3671"/>
            <a:stretch/>
          </p:blipFill>
          <p:spPr>
            <a:xfrm>
              <a:off x="9836976" y="1422856"/>
              <a:ext cx="1941577" cy="1800096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reflection blurRad="12700" stA="30000" endPos="0" dist="5000" dir="5400000" sy="-100000" algn="bl" rotWithShape="0"/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2194C8-EC6E-774D-AEC1-5F36324B1AFA}"/>
                </a:ext>
              </a:extLst>
            </p:cNvPr>
            <p:cNvSpPr/>
            <p:nvPr/>
          </p:nvSpPr>
          <p:spPr>
            <a:xfrm>
              <a:off x="10543585" y="3937520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529B1-7028-4A40-8963-F7D7CB64FF35}"/>
                </a:ext>
              </a:extLst>
            </p:cNvPr>
            <p:cNvCxnSpPr>
              <a:cxnSpLocks/>
              <a:stCxn id="25" idx="2"/>
              <a:endCxn id="7" idx="0"/>
            </p:cNvCxnSpPr>
            <p:nvPr/>
          </p:nvCxnSpPr>
          <p:spPr>
            <a:xfrm>
              <a:off x="10807765" y="3222952"/>
              <a:ext cx="3134" cy="714568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3EF572-62B6-154B-8C7E-627199A905E6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34" y="4049486"/>
              <a:ext cx="1518161" cy="16795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622C1-9500-604A-A5A3-D4B374A6C654}"/>
              </a:ext>
            </a:extLst>
          </p:cNvPr>
          <p:cNvGrpSpPr/>
          <p:nvPr/>
        </p:nvGrpSpPr>
        <p:grpSpPr>
          <a:xfrm>
            <a:off x="5302899" y="4855077"/>
            <a:ext cx="5508000" cy="1476202"/>
            <a:chOff x="5302899" y="4855077"/>
            <a:chExt cx="5508000" cy="1476202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31484B6-5BE6-CA4E-B60E-137473E13C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4344" y="2723632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9895D-79DF-9140-9574-C9E15CCC1083}"/>
                </a:ext>
              </a:extLst>
            </p:cNvPr>
            <p:cNvSpPr txBox="1"/>
            <p:nvPr/>
          </p:nvSpPr>
          <p:spPr>
            <a:xfrm>
              <a:off x="9960446" y="532119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A7A2D-3556-1645-A760-98B210D3A379}"/>
                </a:ext>
              </a:extLst>
            </p:cNvPr>
            <p:cNvSpPr txBox="1"/>
            <p:nvPr/>
          </p:nvSpPr>
          <p:spPr>
            <a:xfrm>
              <a:off x="5574528" y="5961947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27437-1DC5-8E49-87B1-C6B4BD01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95" y="1585264"/>
            <a:ext cx="2036386" cy="43722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0" dist="5000" dir="5400000" sy="-100000" algn="bl" rotWithShape="0"/>
          </a:effectLst>
          <a:scene3d>
            <a:camera prst="orthographicFront">
              <a:rot lat="2500522" lon="18881592" rev="0"/>
            </a:camera>
            <a:lightRig rig="threePt" dir="t"/>
          </a:scene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98F674-6336-414B-AE95-5E9BCD3E864B}"/>
              </a:ext>
            </a:extLst>
          </p:cNvPr>
          <p:cNvCxnSpPr>
            <a:cxnSpLocks/>
          </p:cNvCxnSpPr>
          <p:nvPr/>
        </p:nvCxnSpPr>
        <p:spPr>
          <a:xfrm>
            <a:off x="1381101" y="3778624"/>
            <a:ext cx="846887" cy="9889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EC5F6-C56F-484A-86E8-918A8CCFDB89}"/>
              </a:ext>
            </a:extLst>
          </p:cNvPr>
          <p:cNvGrpSpPr/>
          <p:nvPr/>
        </p:nvGrpSpPr>
        <p:grpSpPr>
          <a:xfrm>
            <a:off x="3670041" y="1258185"/>
            <a:ext cx="2179430" cy="369332"/>
            <a:chOff x="3670041" y="1258185"/>
            <a:chExt cx="2179430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84AA3A-22E0-0F40-AF38-0128F2E84DC4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50718-55B3-4D41-863D-13A522F3E8D1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Encoder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83D020-E847-714B-B483-95D238ECAABF}"/>
              </a:ext>
            </a:extLst>
          </p:cNvPr>
          <p:cNvGrpSpPr/>
          <p:nvPr/>
        </p:nvGrpSpPr>
        <p:grpSpPr>
          <a:xfrm>
            <a:off x="6605903" y="1238190"/>
            <a:ext cx="2179430" cy="369332"/>
            <a:chOff x="3670041" y="1258185"/>
            <a:chExt cx="2179430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20B649-3D0B-6B43-8F51-79DE214C6C76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44DA30-B40A-2F45-86B2-F7DDD3876F00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Decoder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1AF197-5629-EB40-A685-969A273E519B}"/>
              </a:ext>
            </a:extLst>
          </p:cNvPr>
          <p:cNvGrpSpPr/>
          <p:nvPr/>
        </p:nvGrpSpPr>
        <p:grpSpPr>
          <a:xfrm>
            <a:off x="-240164" y="840973"/>
            <a:ext cx="12106159" cy="962407"/>
            <a:chOff x="-240164" y="840973"/>
            <a:chExt cx="12106159" cy="9624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E246A5-D438-4447-873A-D9E326AC0682}"/>
                </a:ext>
              </a:extLst>
            </p:cNvPr>
            <p:cNvSpPr/>
            <p:nvPr/>
          </p:nvSpPr>
          <p:spPr>
            <a:xfrm>
              <a:off x="-240164" y="1157049"/>
              <a:ext cx="15755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C5FA3B-08B5-7B4C-873A-89A03C7A6456}"/>
                </a:ext>
              </a:extLst>
            </p:cNvPr>
            <p:cNvSpPr/>
            <p:nvPr/>
          </p:nvSpPr>
          <p:spPr>
            <a:xfrm>
              <a:off x="10290431" y="840973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5F677B-FADE-554B-A061-DE991E7A3582}"/>
              </a:ext>
            </a:extLst>
          </p:cNvPr>
          <p:cNvGrpSpPr/>
          <p:nvPr/>
        </p:nvGrpSpPr>
        <p:grpSpPr>
          <a:xfrm>
            <a:off x="2819835" y="1790586"/>
            <a:ext cx="5965498" cy="1564627"/>
            <a:chOff x="2819835" y="1790586"/>
            <a:chExt cx="5965498" cy="156462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AA8E949-B57D-8E44-91AB-00EC5B3A87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9835" y="1790586"/>
              <a:ext cx="5965498" cy="623391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6DABBB-1B39-394A-9FB2-72C8D08E3FD5}"/>
                </a:ext>
              </a:extLst>
            </p:cNvPr>
            <p:cNvCxnSpPr>
              <a:cxnSpLocks/>
            </p:cNvCxnSpPr>
            <p:nvPr/>
          </p:nvCxnSpPr>
          <p:spPr>
            <a:xfrm>
              <a:off x="3259774" y="2228332"/>
              <a:ext cx="5041465" cy="527636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DDF19EC-094F-E942-9712-E63E0C5CD59E}"/>
                </a:ext>
              </a:extLst>
            </p:cNvPr>
            <p:cNvCxnSpPr>
              <a:cxnSpLocks/>
            </p:cNvCxnSpPr>
            <p:nvPr/>
          </p:nvCxnSpPr>
          <p:spPr>
            <a:xfrm>
              <a:off x="3976487" y="2681517"/>
              <a:ext cx="3608038" cy="377023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7C24F2-6F01-A547-9100-072D500A57B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756" y="3134053"/>
              <a:ext cx="2052873" cy="221160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D336814-9309-1C49-8EB0-401023325CEC}"/>
              </a:ext>
            </a:extLst>
          </p:cNvPr>
          <p:cNvSpPr/>
          <p:nvPr/>
        </p:nvSpPr>
        <p:spPr>
          <a:xfrm>
            <a:off x="10915340" y="3266887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Target 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C6D0DD-BC7C-CA4C-BC06-0CEA18D247DD}"/>
              </a:ext>
            </a:extLst>
          </p:cNvPr>
          <p:cNvSpPr/>
          <p:nvPr/>
        </p:nvSpPr>
        <p:spPr>
          <a:xfrm>
            <a:off x="9442141" y="4208746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7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77"/>
                <a:cs typeface="Trebuchet MS"/>
              </a:rPr>
              <a:t>Güiñas</a:t>
            </a:r>
            <a:r>
              <a:rPr lang="en-US" sz="3600" dirty="0">
                <a:latin typeface="Gill Sans MT" panose="020B0502020104020203" pitchFamily="34" charset="77"/>
                <a:cs typeface="Trebuchet MS"/>
              </a:rPr>
              <a:t>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Picture 2" descr="Conoce a la güiña, un 'gato misterioso' en peligro de extinción | National  Geographic">
            <a:extLst>
              <a:ext uri="{FF2B5EF4-FFF2-40B4-BE49-F238E27FC236}">
                <a16:creationId xmlns:a16="http://schemas.microsoft.com/office/drawing/2014/main" id="{C86781F7-1FB9-0E49-AE1F-6F2AD675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4297919"/>
            <a:ext cx="3612128" cy="24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D97AE-41FE-5348-917D-36CC18C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130" y="0"/>
            <a:ext cx="4717007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C80D0-C28E-A146-A8A9-1A731764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1" y="0"/>
            <a:ext cx="4704159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E4888-84A8-3147-B516-D845DAF1C722}"/>
              </a:ext>
            </a:extLst>
          </p:cNvPr>
          <p:cNvSpPr txBox="1"/>
          <p:nvPr/>
        </p:nvSpPr>
        <p:spPr>
          <a:xfrm>
            <a:off x="4535322" y="28975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Trap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46029-93D6-7049-A6D1-60D31664D20B}"/>
              </a:ext>
            </a:extLst>
          </p:cNvPr>
          <p:cNvSpPr txBox="1"/>
          <p:nvPr/>
        </p:nvSpPr>
        <p:spPr>
          <a:xfrm>
            <a:off x="9960812" y="28975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9300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Breast Tumor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1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MRI reconstruction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8F820-3C0E-3046-923E-AD7C766E000B}"/>
              </a:ext>
            </a:extLst>
          </p:cNvPr>
          <p:cNvSpPr txBox="1"/>
          <p:nvPr/>
        </p:nvSpPr>
        <p:spPr>
          <a:xfrm>
            <a:off x="71850" y="151252"/>
            <a:ext cx="326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Denoising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7BD25-0DE9-8E45-B3C1-5D132069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4" y="1701799"/>
            <a:ext cx="6908800" cy="345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0AFF9-409F-3445-9EFB-1BEB3E895F58}"/>
              </a:ext>
            </a:extLst>
          </p:cNvPr>
          <p:cNvSpPr txBox="1"/>
          <p:nvPr/>
        </p:nvSpPr>
        <p:spPr>
          <a:xfrm>
            <a:off x="71850" y="5718125"/>
            <a:ext cx="1092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Han,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Yoseob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and Jong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Chul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Ye. "Framing U-Net via deep convolutional framelets: Application to sparse-view CT." 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37.6 (2018): 1418-1429.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EE5A2-2B62-B947-8BBD-8F12FF412808}"/>
              </a:ext>
            </a:extLst>
          </p:cNvPr>
          <p:cNvSpPr txBox="1"/>
          <p:nvPr/>
        </p:nvSpPr>
        <p:spPr>
          <a:xfrm>
            <a:off x="5797296" y="135158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Input                                           Output</a:t>
            </a:r>
          </a:p>
        </p:txBody>
      </p:sp>
    </p:spTree>
    <p:extLst>
      <p:ext uri="{BB962C8B-B14F-4D97-AF65-F5344CB8AC3E}">
        <p14:creationId xmlns:p14="http://schemas.microsoft.com/office/powerpoint/2010/main" val="418401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80311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 for Medicine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01865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68190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0F993E-C817-4240-A59B-6899D6E288D2}"/>
              </a:ext>
            </a:extLst>
          </p:cNvPr>
          <p:cNvGrpSpPr/>
          <p:nvPr/>
        </p:nvGrpSpPr>
        <p:grpSpPr>
          <a:xfrm>
            <a:off x="2467716" y="5783418"/>
            <a:ext cx="7731437" cy="923330"/>
            <a:chOff x="2608519" y="5864032"/>
            <a:chExt cx="7731437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FEDCED-6F92-0045-AB10-320FA2E98032}"/>
                </a:ext>
              </a:extLst>
            </p:cNvPr>
            <p:cNvSpPr/>
            <p:nvPr/>
          </p:nvSpPr>
          <p:spPr>
            <a:xfrm>
              <a:off x="8593654" y="5864032"/>
              <a:ext cx="17463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Bounding Boxes + Classes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246661" y="151252"/>
            <a:ext cx="5673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773498" y="1770751"/>
            <a:ext cx="6837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Locate and classify objects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B92C6F-3241-7948-A422-BDB85B97B2AE}"/>
              </a:ext>
            </a:extLst>
          </p:cNvPr>
          <p:cNvGrpSpPr/>
          <p:nvPr/>
        </p:nvGrpSpPr>
        <p:grpSpPr>
          <a:xfrm>
            <a:off x="2374062" y="3929046"/>
            <a:ext cx="6048883" cy="1844753"/>
            <a:chOff x="2481638" y="3929046"/>
            <a:chExt cx="6048883" cy="184475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3A3959F-8EB4-8B4C-BC49-F1887910289D}"/>
                </a:ext>
              </a:extLst>
            </p:cNvPr>
            <p:cNvSpPr/>
            <p:nvPr/>
          </p:nvSpPr>
          <p:spPr>
            <a:xfrm>
              <a:off x="5090423" y="4251399"/>
              <a:ext cx="2486025" cy="1169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Object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Detection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50C335-1086-0449-8D3F-08BE2AB91C4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4256009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594521" y="4836021"/>
              <a:ext cx="936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3EA8EE-C41B-C740-B9AC-E87F267EB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1638" y="3929046"/>
              <a:ext cx="1712309" cy="1844753"/>
            </a:xfrm>
            <a:prstGeom prst="rect">
              <a:avLst/>
            </a:prstGeom>
            <a:effectLst>
              <a:reflection stA="45000" endPos="27000" dist="50800" dir="5400000" sy="-100000" algn="bl" rotWithShape="0"/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D4AA3EA-CCAE-4E4E-8840-ADD5EFBD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291" y="3929046"/>
            <a:ext cx="1712309" cy="1844753"/>
          </a:xfrm>
          <a:prstGeom prst="rect">
            <a:avLst/>
          </a:prstGeom>
          <a:effectLst>
            <a:reflection stA="45000" endPos="27000" dist="508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C12500-841E-5F4D-BEF7-A0F21110766C}"/>
              </a:ext>
            </a:extLst>
          </p:cNvPr>
          <p:cNvSpPr/>
          <p:nvPr/>
        </p:nvSpPr>
        <p:spPr>
          <a:xfrm>
            <a:off x="8528291" y="3929046"/>
            <a:ext cx="1005674" cy="1491597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BBE61-F30A-6143-B51C-F0E68E42F652}"/>
              </a:ext>
            </a:extLst>
          </p:cNvPr>
          <p:cNvSpPr/>
          <p:nvPr/>
        </p:nvSpPr>
        <p:spPr>
          <a:xfrm>
            <a:off x="9480134" y="4105623"/>
            <a:ext cx="719019" cy="1098389"/>
          </a:xfrm>
          <a:prstGeom prst="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729707-5168-CE4D-9EBF-EF9FD0C2701F}"/>
              </a:ext>
            </a:extLst>
          </p:cNvPr>
          <p:cNvSpPr/>
          <p:nvPr/>
        </p:nvSpPr>
        <p:spPr>
          <a:xfrm>
            <a:off x="9166666" y="5146695"/>
            <a:ext cx="1019040" cy="450526"/>
          </a:xfrm>
          <a:prstGeom prst="rec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5AA1DB-78CB-B74C-958D-F48AB4CCE5B1}"/>
              </a:ext>
            </a:extLst>
          </p:cNvPr>
          <p:cNvGrpSpPr/>
          <p:nvPr/>
        </p:nvGrpSpPr>
        <p:grpSpPr>
          <a:xfrm>
            <a:off x="8480205" y="3621109"/>
            <a:ext cx="2680454" cy="1961854"/>
            <a:chOff x="8480205" y="3621109"/>
            <a:chExt cx="2680454" cy="19618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33656D-12FE-BB49-B3AB-FCA706F0E0CF}"/>
                </a:ext>
              </a:extLst>
            </p:cNvPr>
            <p:cNvSpPr txBox="1"/>
            <p:nvPr/>
          </p:nvSpPr>
          <p:spPr>
            <a:xfrm>
              <a:off x="8480205" y="362110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handgun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B756AE-9E4A-8B4A-A706-6A0F3510BC4B}"/>
                </a:ext>
              </a:extLst>
            </p:cNvPr>
            <p:cNvSpPr txBox="1"/>
            <p:nvPr/>
          </p:nvSpPr>
          <p:spPr>
            <a:xfrm>
              <a:off x="10184558" y="4441493"/>
              <a:ext cx="976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shuriken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B00D99-2DC7-2D4D-8018-50B9CA0D6939}"/>
                </a:ext>
              </a:extLst>
            </p:cNvPr>
            <p:cNvSpPr txBox="1"/>
            <p:nvPr/>
          </p:nvSpPr>
          <p:spPr>
            <a:xfrm>
              <a:off x="10165645" y="5213631"/>
              <a:ext cx="628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knife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86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C8DBA9-C26B-C944-8176-80090D2D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87" y="882372"/>
            <a:ext cx="10744999" cy="5892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2485C-41BC-4E43-8C1B-283A5F439CDC}"/>
              </a:ext>
            </a:extLst>
          </p:cNvPr>
          <p:cNvSpPr txBox="1"/>
          <p:nvPr/>
        </p:nvSpPr>
        <p:spPr>
          <a:xfrm>
            <a:off x="246661" y="151252"/>
            <a:ext cx="5513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558EE-E096-C742-9589-21EB84F41FBA}"/>
              </a:ext>
            </a:extLst>
          </p:cNvPr>
          <p:cNvSpPr txBox="1"/>
          <p:nvPr/>
        </p:nvSpPr>
        <p:spPr>
          <a:xfrm>
            <a:off x="6215940" y="136011"/>
            <a:ext cx="556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64022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AB7383-B68D-5645-9A22-94A6B781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86D24-C4AC-3441-B79E-F5767228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5" y="0"/>
            <a:ext cx="1051876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8FFA4-F5C5-DC49-A035-303284D4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918" y="4377459"/>
            <a:ext cx="2544349" cy="24805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63625B-69B3-2D47-813A-AC57AA694449}"/>
              </a:ext>
            </a:extLst>
          </p:cNvPr>
          <p:cNvCxnSpPr>
            <a:cxnSpLocks/>
          </p:cNvCxnSpPr>
          <p:nvPr/>
        </p:nvCxnSpPr>
        <p:spPr>
          <a:xfrm>
            <a:off x="2145323" y="3270738"/>
            <a:ext cx="5574323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6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39">
            <a:extLst>
              <a:ext uri="{FF2B5EF4-FFF2-40B4-BE49-F238E27FC236}">
                <a16:creationId xmlns:a16="http://schemas.microsoft.com/office/drawing/2014/main" id="{F2591706-A34B-B44E-9269-98DB58E620A3}"/>
              </a:ext>
            </a:extLst>
          </p:cNvPr>
          <p:cNvSpPr txBox="1"/>
          <p:nvPr/>
        </p:nvSpPr>
        <p:spPr>
          <a:xfrm>
            <a:off x="330249" y="988275"/>
            <a:ext cx="866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Gill Sans MT" panose="020B0502020104020203" pitchFamily="34" charset="77"/>
                <a:cs typeface="Trebuchet MS"/>
              </a:rPr>
              <a:t>Recognition of Threat Objects in Baggage Inspection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6D28F-64FB-0149-A861-449627BEEA2B}"/>
              </a:ext>
            </a:extLst>
          </p:cNvPr>
          <p:cNvSpPr txBox="1"/>
          <p:nvPr/>
        </p:nvSpPr>
        <p:spPr>
          <a:xfrm>
            <a:off x="246661" y="151252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9B7A5-2F16-DF40-BBF6-129B96857123}"/>
              </a:ext>
            </a:extLst>
          </p:cNvPr>
          <p:cNvSpPr txBox="1"/>
          <p:nvPr/>
        </p:nvSpPr>
        <p:spPr>
          <a:xfrm>
            <a:off x="6215940" y="136011"/>
            <a:ext cx="556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YOLO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63FA-746E-6349-BF5C-1E5553D27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8" y="1837725"/>
            <a:ext cx="5301016" cy="403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7C0F6-307F-2947-BA60-F7EADC7C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95" y="1837725"/>
            <a:ext cx="5188088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95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39">
            <a:extLst>
              <a:ext uri="{FF2B5EF4-FFF2-40B4-BE49-F238E27FC236}">
                <a16:creationId xmlns:a16="http://schemas.microsoft.com/office/drawing/2014/main" id="{F2591706-A34B-B44E-9269-98DB58E620A3}"/>
              </a:ext>
            </a:extLst>
          </p:cNvPr>
          <p:cNvSpPr txBox="1"/>
          <p:nvPr/>
        </p:nvSpPr>
        <p:spPr>
          <a:xfrm>
            <a:off x="330249" y="988275"/>
            <a:ext cx="866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Gill Sans MT" panose="020B0502020104020203" pitchFamily="34" charset="77"/>
                <a:cs typeface="Trebuchet MS"/>
              </a:rPr>
              <a:t>Recognition of Small Defects in Aluminum Wheels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6D28F-64FB-0149-A861-449627BEEA2B}"/>
              </a:ext>
            </a:extLst>
          </p:cNvPr>
          <p:cNvSpPr txBox="1"/>
          <p:nvPr/>
        </p:nvSpPr>
        <p:spPr>
          <a:xfrm>
            <a:off x="246661" y="151252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9B7A5-2F16-DF40-BBF6-129B96857123}"/>
              </a:ext>
            </a:extLst>
          </p:cNvPr>
          <p:cNvSpPr txBox="1"/>
          <p:nvPr/>
        </p:nvSpPr>
        <p:spPr>
          <a:xfrm>
            <a:off x="6215940" y="136011"/>
            <a:ext cx="556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YOLO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DCE97-95F4-0048-A7A3-774B6507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4" y="1717428"/>
            <a:ext cx="10922431" cy="140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4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8DCB271-79A9-7747-AED9-EA1DC51DAE54}"/>
              </a:ext>
            </a:extLst>
          </p:cNvPr>
          <p:cNvSpPr txBox="1"/>
          <p:nvPr/>
        </p:nvSpPr>
        <p:spPr>
          <a:xfrm>
            <a:off x="5567682" y="148927"/>
            <a:ext cx="62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Monitoring of Operating Rooms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4BE8B-BA95-4D48-9361-B25AD45A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76" y="935928"/>
            <a:ext cx="10529047" cy="5922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562AA4-8E5E-9644-9E1E-7A2836DFF98F}"/>
              </a:ext>
            </a:extLst>
          </p:cNvPr>
          <p:cNvSpPr txBox="1"/>
          <p:nvPr/>
        </p:nvSpPr>
        <p:spPr>
          <a:xfrm>
            <a:off x="831475" y="933603"/>
            <a:ext cx="10529047" cy="3046988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Operating Room Management:</a:t>
            </a:r>
          </a:p>
          <a:p>
            <a:r>
              <a:rPr lang="en-US" sz="3200" dirty="0">
                <a:latin typeface="Gill Sans MT" panose="020B0502020104020203" pitchFamily="34" charset="77"/>
              </a:rPr>
              <a:t>The idea is to maximize operational efficiency at the operating room:</a:t>
            </a:r>
          </a:p>
          <a:p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Maximize the number of surgical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Minimize the resources and costs.</a:t>
            </a:r>
          </a:p>
        </p:txBody>
      </p:sp>
    </p:spTree>
    <p:extLst>
      <p:ext uri="{BB962C8B-B14F-4D97-AF65-F5344CB8AC3E}">
        <p14:creationId xmlns:p14="http://schemas.microsoft.com/office/powerpoint/2010/main" val="247941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pic>
        <p:nvPicPr>
          <p:cNvPr id="2" name="tracking (2).mp4" descr="tracking (2).mp4">
            <a:hlinkClick r:id="" action="ppaction://media"/>
            <a:extLst>
              <a:ext uri="{FF2B5EF4-FFF2-40B4-BE49-F238E27FC236}">
                <a16:creationId xmlns:a16="http://schemas.microsoft.com/office/drawing/2014/main" id="{53250A9F-4DDA-1342-9126-E80DE3FC6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141" y="795258"/>
            <a:ext cx="10609729" cy="6062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4C674-A43C-3F4D-A21D-B147A1CC4089}"/>
              </a:ext>
            </a:extLst>
          </p:cNvPr>
          <p:cNvSpPr txBox="1"/>
          <p:nvPr/>
        </p:nvSpPr>
        <p:spPr>
          <a:xfrm>
            <a:off x="5567682" y="148927"/>
            <a:ext cx="62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Monitoring of Operating Rooms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925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23FC5D-E954-A049-B33E-822D32D0F58D}"/>
              </a:ext>
            </a:extLst>
          </p:cNvPr>
          <p:cNvCxnSpPr/>
          <p:nvPr/>
        </p:nvCxnSpPr>
        <p:spPr>
          <a:xfrm>
            <a:off x="6096000" y="2568388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77A63D-F483-374A-96DF-7E874928A59B}"/>
              </a:ext>
            </a:extLst>
          </p:cNvPr>
          <p:cNvCxnSpPr/>
          <p:nvPr/>
        </p:nvCxnSpPr>
        <p:spPr>
          <a:xfrm>
            <a:off x="6096000" y="3133162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1736E0-5EC1-CE4A-A522-AD6CA5870F59}"/>
              </a:ext>
            </a:extLst>
          </p:cNvPr>
          <p:cNvCxnSpPr/>
          <p:nvPr/>
        </p:nvCxnSpPr>
        <p:spPr>
          <a:xfrm>
            <a:off x="6096000" y="3684489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A39FE-33AA-394D-B5CD-27DF6704545B}"/>
              </a:ext>
            </a:extLst>
          </p:cNvPr>
          <p:cNvCxnSpPr/>
          <p:nvPr/>
        </p:nvCxnSpPr>
        <p:spPr>
          <a:xfrm>
            <a:off x="6096000" y="4235816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92D29B-1CB7-864A-8B5B-AE9ADE59F754}"/>
              </a:ext>
            </a:extLst>
          </p:cNvPr>
          <p:cNvCxnSpPr/>
          <p:nvPr/>
        </p:nvCxnSpPr>
        <p:spPr>
          <a:xfrm>
            <a:off x="6096000" y="4778186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6600B4-90AE-E148-B907-2DAE4B7899CC}"/>
              </a:ext>
            </a:extLst>
          </p:cNvPr>
          <p:cNvSpPr txBox="1"/>
          <p:nvPr/>
        </p:nvSpPr>
        <p:spPr>
          <a:xfrm>
            <a:off x="5997388" y="1770533"/>
            <a:ext cx="418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ID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01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02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03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04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31E60-404C-5D47-89C2-590E191043EE}"/>
              </a:ext>
            </a:extLst>
          </p:cNvPr>
          <p:cNvSpPr/>
          <p:nvPr/>
        </p:nvSpPr>
        <p:spPr>
          <a:xfrm>
            <a:off x="6499209" y="2460812"/>
            <a:ext cx="2273572" cy="255035"/>
          </a:xfrm>
          <a:prstGeom prst="rect">
            <a:avLst/>
          </a:prstGeom>
          <a:solidFill>
            <a:schemeClr val="accent1">
              <a:lumMod val="75000"/>
              <a:alpha val="607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167BD-CA63-894F-A148-B63DFC43948B}"/>
              </a:ext>
            </a:extLst>
          </p:cNvPr>
          <p:cNvSpPr/>
          <p:nvPr/>
        </p:nvSpPr>
        <p:spPr>
          <a:xfrm>
            <a:off x="6489616" y="3039032"/>
            <a:ext cx="1183341" cy="215153"/>
          </a:xfrm>
          <a:prstGeom prst="rect">
            <a:avLst/>
          </a:prstGeom>
          <a:solidFill>
            <a:srgbClr val="67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399170-6D4E-904D-9656-B47822194346}"/>
              </a:ext>
            </a:extLst>
          </p:cNvPr>
          <p:cNvSpPr/>
          <p:nvPr/>
        </p:nvSpPr>
        <p:spPr>
          <a:xfrm>
            <a:off x="6493922" y="3567512"/>
            <a:ext cx="4041237" cy="215152"/>
          </a:xfrm>
          <a:prstGeom prst="rect">
            <a:avLst/>
          </a:prstGeom>
          <a:solidFill>
            <a:srgbClr val="9AA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FF41EB-23DF-CD4A-BF25-4B41CF66493B}"/>
              </a:ext>
            </a:extLst>
          </p:cNvPr>
          <p:cNvGrpSpPr/>
          <p:nvPr/>
        </p:nvGrpSpPr>
        <p:grpSpPr>
          <a:xfrm>
            <a:off x="6642846" y="4128239"/>
            <a:ext cx="4722154" cy="219205"/>
            <a:chOff x="6642846" y="4128239"/>
            <a:chExt cx="4722154" cy="219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D7C7C1-6E53-9246-95B3-65AB13952537}"/>
                </a:ext>
              </a:extLst>
            </p:cNvPr>
            <p:cNvSpPr/>
            <p:nvPr/>
          </p:nvSpPr>
          <p:spPr>
            <a:xfrm>
              <a:off x="6642846" y="4132291"/>
              <a:ext cx="1183341" cy="215153"/>
            </a:xfrm>
            <a:prstGeom prst="rect">
              <a:avLst/>
            </a:prstGeom>
            <a:solidFill>
              <a:srgbClr val="607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880041-7391-294E-9CF7-68B67056032C}"/>
                </a:ext>
              </a:extLst>
            </p:cNvPr>
            <p:cNvSpPr/>
            <p:nvPr/>
          </p:nvSpPr>
          <p:spPr>
            <a:xfrm>
              <a:off x="10181659" y="4128239"/>
              <a:ext cx="1183341" cy="215153"/>
            </a:xfrm>
            <a:prstGeom prst="rect">
              <a:avLst/>
            </a:prstGeom>
            <a:solidFill>
              <a:srgbClr val="607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530CC7-4445-0B4A-B700-16AE0F5C75EA}"/>
              </a:ext>
            </a:extLst>
          </p:cNvPr>
          <p:cNvGrpSpPr/>
          <p:nvPr/>
        </p:nvGrpSpPr>
        <p:grpSpPr>
          <a:xfrm>
            <a:off x="7115534" y="4670609"/>
            <a:ext cx="3870713" cy="215153"/>
            <a:chOff x="7115534" y="4670609"/>
            <a:chExt cx="3870713" cy="2151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48A101-EE55-054A-BFA9-4686B3E1AF00}"/>
                </a:ext>
              </a:extLst>
            </p:cNvPr>
            <p:cNvSpPr/>
            <p:nvPr/>
          </p:nvSpPr>
          <p:spPr>
            <a:xfrm>
              <a:off x="7115534" y="4670609"/>
              <a:ext cx="1183341" cy="215153"/>
            </a:xfrm>
            <a:prstGeom prst="rect">
              <a:avLst/>
            </a:prstGeom>
            <a:solidFill>
              <a:schemeClr val="bg2">
                <a:lumMod val="75000"/>
                <a:alpha val="6075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19E97C-D0C1-4446-8B21-1B106384FB94}"/>
                </a:ext>
              </a:extLst>
            </p:cNvPr>
            <p:cNvSpPr/>
            <p:nvPr/>
          </p:nvSpPr>
          <p:spPr>
            <a:xfrm>
              <a:off x="8741608" y="4670609"/>
              <a:ext cx="2244639" cy="215152"/>
            </a:xfrm>
            <a:prstGeom prst="rect">
              <a:avLst/>
            </a:prstGeom>
            <a:solidFill>
              <a:schemeClr val="bg2">
                <a:lumMod val="75000"/>
                <a:alpha val="6075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7C78C5-BA3F-9741-A50D-D33C9B2B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4" y="1658603"/>
            <a:ext cx="5038631" cy="33631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0E6ACA-B69B-4641-AF56-C2FA3EE87FDC}"/>
              </a:ext>
            </a:extLst>
          </p:cNvPr>
          <p:cNvSpPr/>
          <p:nvPr/>
        </p:nvSpPr>
        <p:spPr>
          <a:xfrm>
            <a:off x="6340765" y="4957837"/>
            <a:ext cx="56886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0:00   1:00   2:00  3:00   4:00  5:00  6:00  7:00  8:00  9:00 10:00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F425FB-A9AF-4243-ADE6-D1E5AF2BD979}"/>
              </a:ext>
            </a:extLst>
          </p:cNvPr>
          <p:cNvCxnSpPr>
            <a:cxnSpLocks/>
          </p:cNvCxnSpPr>
          <p:nvPr/>
        </p:nvCxnSpPr>
        <p:spPr>
          <a:xfrm flipH="1">
            <a:off x="6494384" y="1863314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C06127-74FB-DF4C-87FA-68FA0E6C1A07}"/>
              </a:ext>
            </a:extLst>
          </p:cNvPr>
          <p:cNvCxnSpPr>
            <a:cxnSpLocks/>
          </p:cNvCxnSpPr>
          <p:nvPr/>
        </p:nvCxnSpPr>
        <p:spPr>
          <a:xfrm flipH="1">
            <a:off x="7115534" y="1876979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291FDD-B212-3043-B409-E5637F0D35D8}"/>
              </a:ext>
            </a:extLst>
          </p:cNvPr>
          <p:cNvCxnSpPr>
            <a:cxnSpLocks/>
          </p:cNvCxnSpPr>
          <p:nvPr/>
        </p:nvCxnSpPr>
        <p:spPr>
          <a:xfrm flipH="1">
            <a:off x="7683348" y="1876979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46B62-BF9C-6245-A419-DB4B88FEF838}"/>
              </a:ext>
            </a:extLst>
          </p:cNvPr>
          <p:cNvCxnSpPr>
            <a:cxnSpLocks/>
          </p:cNvCxnSpPr>
          <p:nvPr/>
        </p:nvCxnSpPr>
        <p:spPr>
          <a:xfrm flipH="1">
            <a:off x="8204967" y="1897761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B96FC3-7F9B-F147-980B-C1EACAF18F1C}"/>
              </a:ext>
            </a:extLst>
          </p:cNvPr>
          <p:cNvCxnSpPr>
            <a:cxnSpLocks/>
          </p:cNvCxnSpPr>
          <p:nvPr/>
        </p:nvCxnSpPr>
        <p:spPr>
          <a:xfrm flipH="1">
            <a:off x="8772781" y="1897761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5B4AE-08A6-8E49-AA89-306F97687CE1}"/>
              </a:ext>
            </a:extLst>
          </p:cNvPr>
          <p:cNvCxnSpPr>
            <a:cxnSpLocks/>
          </p:cNvCxnSpPr>
          <p:nvPr/>
        </p:nvCxnSpPr>
        <p:spPr>
          <a:xfrm flipH="1">
            <a:off x="9360173" y="1905910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BE185C-9224-7242-A444-0A0C89C98B27}"/>
              </a:ext>
            </a:extLst>
          </p:cNvPr>
          <p:cNvCxnSpPr>
            <a:cxnSpLocks/>
          </p:cNvCxnSpPr>
          <p:nvPr/>
        </p:nvCxnSpPr>
        <p:spPr>
          <a:xfrm flipH="1">
            <a:off x="9927987" y="1905910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9DBEEE-EF9E-5A40-AE40-A02914CDCB22}"/>
              </a:ext>
            </a:extLst>
          </p:cNvPr>
          <p:cNvCxnSpPr>
            <a:cxnSpLocks/>
          </p:cNvCxnSpPr>
          <p:nvPr/>
        </p:nvCxnSpPr>
        <p:spPr>
          <a:xfrm flipH="1">
            <a:off x="10449606" y="1926692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C502D5-D6F2-BA45-AF9A-022C4C08AF81}"/>
              </a:ext>
            </a:extLst>
          </p:cNvPr>
          <p:cNvCxnSpPr>
            <a:cxnSpLocks/>
          </p:cNvCxnSpPr>
          <p:nvPr/>
        </p:nvCxnSpPr>
        <p:spPr>
          <a:xfrm flipH="1">
            <a:off x="11017420" y="1926692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836F94-3380-FD44-BECF-DEB29D2BD0B8}"/>
              </a:ext>
            </a:extLst>
          </p:cNvPr>
          <p:cNvSpPr/>
          <p:nvPr/>
        </p:nvSpPr>
        <p:spPr>
          <a:xfrm>
            <a:off x="6416092" y="1770533"/>
            <a:ext cx="4774917" cy="35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97F09-E680-C447-92B7-9090C230E448}"/>
              </a:ext>
            </a:extLst>
          </p:cNvPr>
          <p:cNvSpPr txBox="1"/>
          <p:nvPr/>
        </p:nvSpPr>
        <p:spPr>
          <a:xfrm>
            <a:off x="5567682" y="148927"/>
            <a:ext cx="62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Monitoring of Operating Rooms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48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36399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513270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7677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Detect an anomaly in an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8988" y="3954428"/>
            <a:ext cx="1737412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599488" y="5842150"/>
            <a:ext cx="8161021" cy="369332"/>
            <a:chOff x="2608519" y="5864032"/>
            <a:chExt cx="81610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50572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Detection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55229" cy="1751538"/>
            <a:chOff x="4256009" y="3973089"/>
            <a:chExt cx="6055229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Anomaly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Detection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573826" y="3973089"/>
              <a:ext cx="1737412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A5992F1-88A5-8641-8476-9A0CD79216E6}"/>
              </a:ext>
            </a:extLst>
          </p:cNvPr>
          <p:cNvSpPr/>
          <p:nvPr/>
        </p:nvSpPr>
        <p:spPr>
          <a:xfrm rot="19975416">
            <a:off x="9087976" y="3843587"/>
            <a:ext cx="1110088" cy="140119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82962-120B-C948-A0B8-C9847BFFCB5B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31A16-F092-1547-8EB0-D049140E06C4}"/>
              </a:ext>
            </a:extLst>
          </p:cNvPr>
          <p:cNvGrpSpPr/>
          <p:nvPr/>
        </p:nvGrpSpPr>
        <p:grpSpPr>
          <a:xfrm>
            <a:off x="1199910" y="2106410"/>
            <a:ext cx="10105805" cy="4196809"/>
            <a:chOff x="1199910" y="2106410"/>
            <a:chExt cx="10105805" cy="41968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FD04D4-A6BC-F54E-8D22-33EDC59EAE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/>
          </p:blipFill>
          <p:spPr>
            <a:xfrm>
              <a:off x="5749869" y="4971219"/>
              <a:ext cx="1332000" cy="133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4BA7D-EE47-A148-8963-3E97964FB49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7159648" y="4957555"/>
              <a:ext cx="1332000" cy="133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4F9C57-551C-DA4E-9049-1BAC6FC5F2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2007" y="4957626"/>
              <a:ext cx="1332000" cy="133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F8993-9533-4C47-AA6E-D24CB2B9629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73715" y="4958339"/>
              <a:ext cx="1332000" cy="133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FE591-5E7B-864E-A4DE-E874C92EB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"/>
          <a:stretch/>
        </p:blipFill>
        <p:spPr>
          <a:xfrm>
            <a:off x="1524000" y="840619"/>
            <a:ext cx="9144000" cy="50918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2A37DE-24C0-5C48-B290-6439CCA2B846}"/>
              </a:ext>
            </a:extLst>
          </p:cNvPr>
          <p:cNvCxnSpPr>
            <a:cxnSpLocks/>
          </p:cNvCxnSpPr>
          <p:nvPr/>
        </p:nvCxnSpPr>
        <p:spPr>
          <a:xfrm>
            <a:off x="7860322" y="2672861"/>
            <a:ext cx="2022232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450342F-5424-7D4B-95C6-95E1AAC12C5D}"/>
              </a:ext>
            </a:extLst>
          </p:cNvPr>
          <p:cNvPicPr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474" y="2092443"/>
            <a:ext cx="1332000" cy="13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8463A-AC25-784E-8A0E-E40B2C2DB2E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47389" y="4971018"/>
            <a:ext cx="1332000" cy="13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8090F-7AA5-E54C-BA84-6875EDD91061}"/>
              </a:ext>
            </a:extLst>
          </p:cNvPr>
          <p:cNvSpPr txBox="1"/>
          <p:nvPr/>
        </p:nvSpPr>
        <p:spPr>
          <a:xfrm>
            <a:off x="1045347" y="9797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Images 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dirty="0">
                <a:latin typeface="Gill Sans MT" panose="020B0502020104020203" pitchFamily="34" charset="77"/>
              </a:rPr>
              <a:t>anomalies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B54971-27A0-5947-93AD-2E93EC9E0544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888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36ED342-CCC3-FD48-9B6C-F8F21CA07163}"/>
              </a:ext>
            </a:extLst>
          </p:cNvPr>
          <p:cNvGrpSpPr/>
          <p:nvPr/>
        </p:nvGrpSpPr>
        <p:grpSpPr>
          <a:xfrm>
            <a:off x="6917317" y="2079991"/>
            <a:ext cx="3159450" cy="2392052"/>
            <a:chOff x="6917317" y="2079991"/>
            <a:chExt cx="3159450" cy="2392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CF924B-497C-D44B-A8E9-74666260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147DA-6AF0-7B47-8D9D-184F511AD0FC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B6F6-815A-C94B-8D61-EA0E1C57589F}"/>
              </a:ext>
            </a:extLst>
          </p:cNvPr>
          <p:cNvGrpSpPr/>
          <p:nvPr/>
        </p:nvGrpSpPr>
        <p:grpSpPr>
          <a:xfrm>
            <a:off x="344055" y="979712"/>
            <a:ext cx="10669284" cy="5848946"/>
            <a:chOff x="344055" y="979712"/>
            <a:chExt cx="10669284" cy="58489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91EF39-C476-A64A-97EB-713964348F18}"/>
                </a:ext>
              </a:extLst>
            </p:cNvPr>
            <p:cNvSpPr/>
            <p:nvPr/>
          </p:nvSpPr>
          <p:spPr>
            <a:xfrm>
              <a:off x="3796148" y="5237098"/>
              <a:ext cx="144000" cy="144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97C52-65A1-2541-9ED8-4A28A6431BE6}"/>
                </a:ext>
              </a:extLst>
            </p:cNvPr>
            <p:cNvSpPr/>
            <p:nvPr/>
          </p:nvSpPr>
          <p:spPr>
            <a:xfrm>
              <a:off x="5385401" y="299787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F028F2-E838-E54A-89C3-F58A21C22D79}"/>
                </a:ext>
              </a:extLst>
            </p:cNvPr>
            <p:cNvSpPr/>
            <p:nvPr/>
          </p:nvSpPr>
          <p:spPr>
            <a:xfrm>
              <a:off x="5380718" y="33122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CDA1A7-AFF6-8B48-B14F-A56AF7A914FE}"/>
                </a:ext>
              </a:extLst>
            </p:cNvPr>
            <p:cNvSpPr/>
            <p:nvPr/>
          </p:nvSpPr>
          <p:spPr>
            <a:xfrm>
              <a:off x="8490007" y="4430435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6DED16-54DE-7441-9829-7C4B93A4BCF8}"/>
                </a:ext>
              </a:extLst>
            </p:cNvPr>
            <p:cNvSpPr/>
            <p:nvPr/>
          </p:nvSpPr>
          <p:spPr>
            <a:xfrm>
              <a:off x="4449930" y="5849327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Fake image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D8890B-4174-D345-BE33-E7D3766AEFD3}"/>
                </a:ext>
              </a:extLst>
            </p:cNvPr>
            <p:cNvGrpSpPr/>
            <p:nvPr/>
          </p:nvGrpSpPr>
          <p:grpSpPr>
            <a:xfrm>
              <a:off x="5566700" y="1414778"/>
              <a:ext cx="5446639" cy="3253209"/>
              <a:chOff x="5566700" y="1414778"/>
              <a:chExt cx="5446639" cy="3253209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C5EB92D-E755-DB4F-8442-5859DDA933CE}"/>
                  </a:ext>
                </a:extLst>
              </p:cNvPr>
              <p:cNvSpPr/>
              <p:nvPr/>
            </p:nvSpPr>
            <p:spPr>
              <a:xfrm>
                <a:off x="10478711" y="3127786"/>
                <a:ext cx="534628" cy="559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D3EBFD-8F4A-BD40-AA5F-8CC39AF1D6EC}"/>
                  </a:ext>
                </a:extLst>
              </p:cNvPr>
              <p:cNvSpPr/>
              <p:nvPr/>
            </p:nvSpPr>
            <p:spPr>
              <a:xfrm>
                <a:off x="5566700" y="3062167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F25FA5AA-7544-FE49-9892-FB6FF308048A}"/>
                  </a:ext>
                </a:extLst>
              </p:cNvPr>
              <p:cNvCxnSpPr>
                <a:stCxn id="38" idx="0"/>
                <a:endCxn id="34" idx="0"/>
              </p:cNvCxnSpPr>
              <p:nvPr/>
            </p:nvCxnSpPr>
            <p:spPr>
              <a:xfrm rot="16200000" flipH="1">
                <a:off x="8159552" y="541314"/>
                <a:ext cx="65619" cy="5107325"/>
              </a:xfrm>
              <a:prstGeom prst="bentConnector3">
                <a:avLst>
                  <a:gd name="adj1" fmla="val -1952212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3DFB13E9-040D-464A-B7B6-2B68D12C335B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rot="5400000">
                <a:off x="9144766" y="2870783"/>
                <a:ext cx="784421" cy="2418099"/>
              </a:xfrm>
              <a:prstGeom prst="bentConnector3">
                <a:avLst>
                  <a:gd name="adj1" fmla="val 11619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FEAB51-0B89-CE46-9C83-395193F0BF5A}"/>
                  </a:ext>
                </a:extLst>
              </p:cNvPr>
              <p:cNvSpPr/>
              <p:nvPr/>
            </p:nvSpPr>
            <p:spPr>
              <a:xfrm>
                <a:off x="5613416" y="1414778"/>
                <a:ext cx="25145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Ground truth: real/fake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374C7C-24B8-C94C-BC46-CDAEC9704650}"/>
                  </a:ext>
                </a:extLst>
              </p:cNvPr>
              <p:cNvSpPr/>
              <p:nvPr/>
            </p:nvSpPr>
            <p:spPr>
              <a:xfrm>
                <a:off x="9179795" y="4298655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3BEF44-AC7A-F14C-9E63-F28B6514501C}"/>
                </a:ext>
              </a:extLst>
            </p:cNvPr>
            <p:cNvGrpSpPr/>
            <p:nvPr/>
          </p:nvGrpSpPr>
          <p:grpSpPr>
            <a:xfrm>
              <a:off x="2987369" y="3830876"/>
              <a:ext cx="7758661" cy="2997782"/>
              <a:chOff x="2987369" y="3830876"/>
              <a:chExt cx="7758661" cy="2997782"/>
            </a:xfrm>
          </p:grpSpPr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C9A5C95-8942-DA44-82E0-567EEFBF53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87369" y="3830876"/>
                <a:ext cx="7758661" cy="2471020"/>
              </a:xfrm>
              <a:prstGeom prst="bentConnector4">
                <a:avLst>
                  <a:gd name="adj1" fmla="val -1"/>
                  <a:gd name="adj2" fmla="val 10925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F522D7-6FC7-9F4B-8D11-DC0BAEECBB87}"/>
                  </a:ext>
                </a:extLst>
              </p:cNvPr>
              <p:cNvSpPr/>
              <p:nvPr/>
            </p:nvSpPr>
            <p:spPr>
              <a:xfrm>
                <a:off x="6462945" y="6459326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945D40-9D33-7F46-81F7-5EAAAE6251BD}"/>
                </a:ext>
              </a:extLst>
            </p:cNvPr>
            <p:cNvGrpSpPr/>
            <p:nvPr/>
          </p:nvGrpSpPr>
          <p:grpSpPr>
            <a:xfrm>
              <a:off x="344055" y="4802654"/>
              <a:ext cx="1473199" cy="1016513"/>
              <a:chOff x="344055" y="4802654"/>
              <a:chExt cx="1473199" cy="10165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0537D-B713-EB4B-BEAB-7DD03D545C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05" y="4802654"/>
                <a:ext cx="522262" cy="55639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05D4-B413-4741-A690-A4307897CB46}"/>
                  </a:ext>
                </a:extLst>
              </p:cNvPr>
              <p:cNvSpPr/>
              <p:nvPr/>
            </p:nvSpPr>
            <p:spPr>
              <a:xfrm>
                <a:off x="344055" y="5449835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Noise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450342F-5424-7D4B-95C6-95E1AAC12C5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5474" y="2092443"/>
              <a:ext cx="1332000" cy="133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88463A-AC25-784E-8A0E-E40B2C2DB2E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7389" y="4971018"/>
              <a:ext cx="1332000" cy="133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8090F-7AA5-E54C-BA84-6875EDD91061}"/>
                </a:ext>
              </a:extLst>
            </p:cNvPr>
            <p:cNvSpPr txBox="1"/>
            <p:nvPr/>
          </p:nvSpPr>
          <p:spPr>
            <a:xfrm>
              <a:off x="1045347" y="979712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C0B795-BEE9-3941-BF21-CDAFA515F47F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C576F1-B4DD-034C-B973-2F00766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49611A-2917-8A4C-A490-EC0F1BEC301C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9F8E47-0E92-FE4A-A004-90510EE7C39E}"/>
              </a:ext>
            </a:extLst>
          </p:cNvPr>
          <p:cNvGrpSpPr/>
          <p:nvPr/>
        </p:nvGrpSpPr>
        <p:grpSpPr>
          <a:xfrm>
            <a:off x="1568416" y="3477021"/>
            <a:ext cx="2837903" cy="2834019"/>
            <a:chOff x="1568416" y="3477021"/>
            <a:chExt cx="2837903" cy="2834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4F55A8D-3FE3-804B-9B7A-C24B368F89CF}"/>
                </a:ext>
              </a:extLst>
            </p:cNvPr>
            <p:cNvGrpSpPr/>
            <p:nvPr/>
          </p:nvGrpSpPr>
          <p:grpSpPr>
            <a:xfrm>
              <a:off x="1568416" y="4013339"/>
              <a:ext cx="2837903" cy="2297701"/>
              <a:chOff x="1568416" y="4013339"/>
              <a:chExt cx="2837903" cy="229770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43BA2BD-BD0B-E944-B4DB-6F9AF13EE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7224DB-7BF3-F844-BDC7-76CB9030D9D5}"/>
                  </a:ext>
                </a:extLst>
              </p:cNvPr>
              <p:cNvSpPr/>
              <p:nvPr/>
            </p:nvSpPr>
            <p:spPr>
              <a:xfrm>
                <a:off x="2196057" y="4013339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Generator</a:t>
                </a:r>
              </a:p>
            </p:txBody>
          </p:sp>
        </p:grpSp>
        <p:pic>
          <p:nvPicPr>
            <p:cNvPr id="2050" name="Picture 2" descr="Lock-Icon-PNG-Graphic-Cave - JMI Technologies-IT Services | IT Support and  Cyber Security">
              <a:extLst>
                <a:ext uri="{FF2B5EF4-FFF2-40B4-BE49-F238E27FC236}">
                  <a16:creationId xmlns:a16="http://schemas.microsoft.com/office/drawing/2014/main" id="{2BE3A489-EC8D-0B43-B46F-17CE8678B9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4" t="18442" r="32969" b="18314"/>
            <a:stretch/>
          </p:blipFill>
          <p:spPr bwMode="auto">
            <a:xfrm>
              <a:off x="2536898" y="3477021"/>
              <a:ext cx="573568" cy="55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3AD4CC-777B-0A48-9147-DC8596004074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5095C6D-6B4D-7B41-937D-509EAC1B603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862E5-03D4-DA48-B37C-053C7B188FF4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8A93E7F-14C6-4E4E-A187-5C60EE55036D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5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37 L 0.20495 -0.2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E6FE1A9D-8116-4F44-8205-83C9FF44BB6A}"/>
              </a:ext>
            </a:extLst>
          </p:cNvPr>
          <p:cNvCxnSpPr>
            <a:cxnSpLocks/>
            <a:endCxn id="48" idx="4"/>
          </p:cNvCxnSpPr>
          <p:nvPr/>
        </p:nvCxnSpPr>
        <p:spPr>
          <a:xfrm rot="16200000" flipH="1">
            <a:off x="3331849" y="678361"/>
            <a:ext cx="1554005" cy="6809590"/>
          </a:xfrm>
          <a:prstGeom prst="bentConnector3">
            <a:avLst>
              <a:gd name="adj1" fmla="val 1596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F5F3849-43E8-2941-8982-5A3CE933AD5B}"/>
              </a:ext>
            </a:extLst>
          </p:cNvPr>
          <p:cNvCxnSpPr>
            <a:cxnSpLocks/>
          </p:cNvCxnSpPr>
          <p:nvPr/>
        </p:nvCxnSpPr>
        <p:spPr>
          <a:xfrm>
            <a:off x="6411135" y="3314117"/>
            <a:ext cx="1102511" cy="9608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E843445-079E-4842-B5E9-B9AA84B84257}"/>
              </a:ext>
            </a:extLst>
          </p:cNvPr>
          <p:cNvSpPr/>
          <p:nvPr/>
        </p:nvSpPr>
        <p:spPr>
          <a:xfrm>
            <a:off x="7246332" y="4300323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D80CF-F6F3-DC43-A838-E534B10A2BD0}"/>
              </a:ext>
            </a:extLst>
          </p:cNvPr>
          <p:cNvGrpSpPr/>
          <p:nvPr/>
        </p:nvGrpSpPr>
        <p:grpSpPr>
          <a:xfrm>
            <a:off x="2583078" y="1479074"/>
            <a:ext cx="6481206" cy="3101167"/>
            <a:chOff x="2583078" y="1782175"/>
            <a:chExt cx="6481206" cy="2798066"/>
          </a:xfrm>
        </p:grpSpPr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34548CF4-EA4C-3041-A723-5AD1BA77C504}"/>
                </a:ext>
              </a:extLst>
            </p:cNvPr>
            <p:cNvCxnSpPr>
              <a:cxnSpLocks/>
              <a:stCxn id="48" idx="6"/>
              <a:endCxn id="69" idx="0"/>
            </p:cNvCxnSpPr>
            <p:nvPr/>
          </p:nvCxnSpPr>
          <p:spPr>
            <a:xfrm flipH="1" flipV="1">
              <a:off x="2583078" y="1782175"/>
              <a:ext cx="5197882" cy="2798066"/>
            </a:xfrm>
            <a:prstGeom prst="bentConnector4">
              <a:avLst>
                <a:gd name="adj1" fmla="val -4398"/>
                <a:gd name="adj2" fmla="val 10817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8026536" y="4195810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46DF3B-93AF-D840-816E-6E83CE7EB190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D613B8A-320E-5F4A-8FD7-7FED96630D9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EC08B0-9196-9545-854E-3BB9CAEDD310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5AEBA47-2434-184F-B93E-80D02D642B0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658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662B74-467E-6E4D-8BF6-A417AE929C68}"/>
              </a:ext>
            </a:extLst>
          </p:cNvPr>
          <p:cNvGrpSpPr/>
          <p:nvPr/>
        </p:nvGrpSpPr>
        <p:grpSpPr>
          <a:xfrm>
            <a:off x="704057" y="3306153"/>
            <a:ext cx="9113482" cy="1688769"/>
            <a:chOff x="704057" y="3306153"/>
            <a:chExt cx="9113482" cy="1688769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E6FE1A9D-8116-4F44-8205-83C9FF44BB6A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rot="16200000" flipH="1">
              <a:off x="3331849" y="678361"/>
              <a:ext cx="1554005" cy="6809590"/>
            </a:xfrm>
            <a:prstGeom prst="bentConnector3">
              <a:avLst>
                <a:gd name="adj1" fmla="val 1596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E843445-079E-4842-B5E9-B9AA84B84257}"/>
                </a:ext>
              </a:extLst>
            </p:cNvPr>
            <p:cNvSpPr/>
            <p:nvPr/>
          </p:nvSpPr>
          <p:spPr>
            <a:xfrm>
              <a:off x="7246332" y="4300323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7780960" y="4166203"/>
              <a:ext cx="1222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82903C-5B75-DC40-B435-F589E69CABB5}"/>
                </a:ext>
              </a:extLst>
            </p:cNvPr>
            <p:cNvCxnSpPr>
              <a:stCxn id="48" idx="6"/>
            </p:cNvCxnSpPr>
            <p:nvPr/>
          </p:nvCxnSpPr>
          <p:spPr>
            <a:xfrm>
              <a:off x="7780960" y="4580241"/>
              <a:ext cx="10963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AF79DA-B680-0740-B288-EB0E3A2C6AC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9003462" y="4174227"/>
              <a:ext cx="814077" cy="820695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1823A9-7ED0-D045-899A-BA32ED42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184" y="3660737"/>
              <a:ext cx="0" cy="61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4A6340-14E0-2243-9DF1-E2DB90E577DB}"/>
              </a:ext>
            </a:extLst>
          </p:cNvPr>
          <p:cNvGrpSpPr/>
          <p:nvPr/>
        </p:nvGrpSpPr>
        <p:grpSpPr>
          <a:xfrm>
            <a:off x="297017" y="1361246"/>
            <a:ext cx="1424749" cy="1933223"/>
            <a:chOff x="297017" y="1361246"/>
            <a:chExt cx="1424749" cy="19332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8FA5F5-9D88-0E49-9136-410E86A78B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297017" y="2473774"/>
              <a:ext cx="814077" cy="8206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A15CA2-A1CD-724E-91E9-F32DA360730F}"/>
                </a:ext>
              </a:extLst>
            </p:cNvPr>
            <p:cNvSpPr txBox="1"/>
            <p:nvPr/>
          </p:nvSpPr>
          <p:spPr>
            <a:xfrm>
              <a:off x="297017" y="1361246"/>
              <a:ext cx="1424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 </a:t>
              </a:r>
            </a:p>
            <a:p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</a:t>
              </a:r>
              <a:r>
                <a:rPr lang="en-US" dirty="0">
                  <a:latin typeface="Gill Sans MT" panose="020B0502020104020203" pitchFamily="34" charset="77"/>
                </a:rPr>
                <a:t> anomaly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E05BAF3-1AD0-074A-8BE9-786EF5BF59C7}"/>
              </a:ext>
            </a:extLst>
          </p:cNvPr>
          <p:cNvSpPr/>
          <p:nvPr/>
        </p:nvSpPr>
        <p:spPr>
          <a:xfrm rot="19975416">
            <a:off x="9288386" y="4117541"/>
            <a:ext cx="461223" cy="5647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F26E20-7A77-AE42-960F-2DAC619E7152}"/>
              </a:ext>
            </a:extLst>
          </p:cNvPr>
          <p:cNvGrpSpPr/>
          <p:nvPr/>
        </p:nvGrpSpPr>
        <p:grpSpPr>
          <a:xfrm>
            <a:off x="6518408" y="2778574"/>
            <a:ext cx="1362247" cy="844064"/>
            <a:chOff x="6518408" y="2778574"/>
            <a:chExt cx="1362247" cy="8440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28C8D5-53A5-AC4D-B49C-47B193189C1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66578" y="2778574"/>
              <a:ext cx="814077" cy="84406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92FC32-E251-A243-8FCB-005532EB9B39}"/>
                </a:ext>
              </a:extLst>
            </p:cNvPr>
            <p:cNvCxnSpPr/>
            <p:nvPr/>
          </p:nvCxnSpPr>
          <p:spPr>
            <a:xfrm>
              <a:off x="6518408" y="3238198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64B554-8D4A-CD4F-8032-A42C307CD0FF}"/>
              </a:ext>
            </a:extLst>
          </p:cNvPr>
          <p:cNvSpPr txBox="1"/>
          <p:nvPr/>
        </p:nvSpPr>
        <p:spPr>
          <a:xfrm>
            <a:off x="6964124" y="2005124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Synthetic image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99016-2875-9D47-8B13-614F9BE3F5F6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58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A012A-2652-8147-A953-34A92B31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38300"/>
            <a:ext cx="9652000" cy="398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6597519" y="136011"/>
            <a:ext cx="518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Colonoscopy video frames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Liu,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Yuyuan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"Photoshopping colonoscopy video frames." 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2020 IEEE 17th International Symposium on Biomedical Imaging (ISBI)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. IEEE, 2020.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5468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7817212" y="136011"/>
            <a:ext cx="396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Retinal OCT images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Schlegl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Thomas, et al. "f-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AnoGAN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: Fast unsupervised anomaly detection with generative adversarial networks." Medical image analysis 54 (2019): 30-44.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8FFE6-D8B4-9245-945A-98630345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059940"/>
            <a:ext cx="9544714" cy="32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173745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35599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022A735-AFB3-1F4E-A440-ACD42D0554DA}"/>
              </a:ext>
            </a:extLst>
          </p:cNvPr>
          <p:cNvGrpSpPr/>
          <p:nvPr/>
        </p:nvGrpSpPr>
        <p:grpSpPr>
          <a:xfrm>
            <a:off x="2287694" y="3942681"/>
            <a:ext cx="1980000" cy="2290683"/>
            <a:chOff x="2287694" y="3942681"/>
            <a:chExt cx="1980000" cy="22906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236DA6-7CC4-E941-8EE6-CC9168A9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287694" y="3942681"/>
              <a:ext cx="1980000" cy="177503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71850" y="151252"/>
            <a:ext cx="740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773498" y="1770751"/>
            <a:ext cx="111391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How can Human Vision and Computer Vision work in collaboration?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9A9868E-9486-F542-B15F-FEE2714C8D85}"/>
              </a:ext>
            </a:extLst>
          </p:cNvPr>
          <p:cNvGrpSpPr/>
          <p:nvPr/>
        </p:nvGrpSpPr>
        <p:grpSpPr>
          <a:xfrm>
            <a:off x="4254994" y="3396077"/>
            <a:ext cx="2324454" cy="1315777"/>
            <a:chOff x="4254994" y="3396077"/>
            <a:chExt cx="2324454" cy="13157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C337A8-0969-3D48-9317-30C3009123F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7723" y="3703854"/>
              <a:ext cx="1008000" cy="10080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CA5639-8C73-BA4A-B5D8-6A9B7C3CD58B}"/>
                </a:ext>
              </a:extLst>
            </p:cNvPr>
            <p:cNvCxnSpPr>
              <a:cxnSpLocks/>
            </p:cNvCxnSpPr>
            <p:nvPr/>
          </p:nvCxnSpPr>
          <p:spPr>
            <a:xfrm>
              <a:off x="4254994" y="4210620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554B36-43C9-3642-8F61-3ABCF64FAF0E}"/>
                </a:ext>
              </a:extLst>
            </p:cNvPr>
            <p:cNvSpPr/>
            <p:nvPr/>
          </p:nvSpPr>
          <p:spPr>
            <a:xfrm>
              <a:off x="4607368" y="3396077"/>
              <a:ext cx="19720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Computer Vision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F67EF2-DE43-B442-95C2-42BDAB52CD96}"/>
              </a:ext>
            </a:extLst>
          </p:cNvPr>
          <p:cNvGrpSpPr/>
          <p:nvPr/>
        </p:nvGrpSpPr>
        <p:grpSpPr>
          <a:xfrm>
            <a:off x="4243309" y="4979831"/>
            <a:ext cx="2324454" cy="1317033"/>
            <a:chOff x="4243309" y="4979831"/>
            <a:chExt cx="2324454" cy="13170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23974-7B19-0B4B-89ED-21706CA879B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9408" y="4979831"/>
              <a:ext cx="1008000" cy="10080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3EE3102-C0B7-D840-9838-2C5912CA8243}"/>
                </a:ext>
              </a:extLst>
            </p:cNvPr>
            <p:cNvCxnSpPr>
              <a:cxnSpLocks/>
            </p:cNvCxnSpPr>
            <p:nvPr/>
          </p:nvCxnSpPr>
          <p:spPr>
            <a:xfrm>
              <a:off x="4243309" y="5484143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1187F1-A579-764E-8CE1-A3A56549984D}"/>
                </a:ext>
              </a:extLst>
            </p:cNvPr>
            <p:cNvSpPr/>
            <p:nvPr/>
          </p:nvSpPr>
          <p:spPr>
            <a:xfrm>
              <a:off x="4595683" y="5989087"/>
              <a:ext cx="19720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Human Vision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DD6E1A-E38C-5C44-A959-96BA42F8D79D}"/>
              </a:ext>
            </a:extLst>
          </p:cNvPr>
          <p:cNvGrpSpPr/>
          <p:nvPr/>
        </p:nvGrpSpPr>
        <p:grpSpPr>
          <a:xfrm flipH="1">
            <a:off x="5245021" y="4687777"/>
            <a:ext cx="673100" cy="415853"/>
            <a:chOff x="5245021" y="4687777"/>
            <a:chExt cx="673100" cy="41585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5BA980-D347-2D48-A276-E57DFB4DF713}"/>
                </a:ext>
              </a:extLst>
            </p:cNvPr>
            <p:cNvCxnSpPr>
              <a:cxnSpLocks/>
            </p:cNvCxnSpPr>
            <p:nvPr/>
          </p:nvCxnSpPr>
          <p:spPr>
            <a:xfrm>
              <a:off x="5245021" y="4711854"/>
              <a:ext cx="0" cy="3917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2013926-D48F-7344-8727-D487F0D33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8121" y="4687777"/>
              <a:ext cx="0" cy="3917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F2D1D7-63C8-1A49-BB4D-93645AB56C4F}"/>
              </a:ext>
            </a:extLst>
          </p:cNvPr>
          <p:cNvGrpSpPr/>
          <p:nvPr/>
        </p:nvGrpSpPr>
        <p:grpSpPr>
          <a:xfrm>
            <a:off x="6085723" y="4207854"/>
            <a:ext cx="4520095" cy="1275977"/>
            <a:chOff x="6085723" y="4207854"/>
            <a:chExt cx="4520095" cy="12759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759616" y="481293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95275E-7A3D-FC41-89C8-1A631E698801}"/>
                </a:ext>
              </a:extLst>
            </p:cNvPr>
            <p:cNvSpPr/>
            <p:nvPr/>
          </p:nvSpPr>
          <p:spPr>
            <a:xfrm>
              <a:off x="8673622" y="4553110"/>
              <a:ext cx="19321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Interpretation</a:t>
              </a:r>
              <a:endParaRPr lang="en-US" sz="24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CC9C2F-5231-A945-AD78-C2E28CAB99FD}"/>
                </a:ext>
              </a:extLst>
            </p:cNvPr>
            <p:cNvSpPr/>
            <p:nvPr/>
          </p:nvSpPr>
          <p:spPr>
            <a:xfrm>
              <a:off x="7213424" y="4538975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4C63E72D-4D41-4744-AD70-991FF2F1A179}"/>
                </a:ext>
              </a:extLst>
            </p:cNvPr>
            <p:cNvCxnSpPr>
              <a:cxnSpLocks/>
              <a:stCxn id="8" idx="3"/>
              <a:endCxn id="28" idx="0"/>
            </p:cNvCxnSpPr>
            <p:nvPr/>
          </p:nvCxnSpPr>
          <p:spPr>
            <a:xfrm>
              <a:off x="6085723" y="4207854"/>
              <a:ext cx="1395015" cy="33112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0D5D8C33-F89F-1D4A-881D-AC14401C85BF}"/>
                </a:ext>
              </a:extLst>
            </p:cNvPr>
            <p:cNvCxnSpPr>
              <a:cxnSpLocks/>
              <a:stCxn id="4" idx="3"/>
              <a:endCxn id="28" idx="4"/>
            </p:cNvCxnSpPr>
            <p:nvPr/>
          </p:nvCxnSpPr>
          <p:spPr>
            <a:xfrm flipV="1">
              <a:off x="6097408" y="5098811"/>
              <a:ext cx="1383330" cy="38502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827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029C8-C191-3D4A-88B1-D135FBC3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31073"/>
            <a:ext cx="6654800" cy="65707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A15B99-7696-6241-A023-B7F19B5608E5}"/>
              </a:ext>
            </a:extLst>
          </p:cNvPr>
          <p:cNvCxnSpPr>
            <a:cxnSpLocks/>
          </p:cNvCxnSpPr>
          <p:nvPr/>
        </p:nvCxnSpPr>
        <p:spPr>
          <a:xfrm>
            <a:off x="2755900" y="1512277"/>
            <a:ext cx="2818423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6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D2B375-1783-0F44-AAB0-F62725D923BF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F90D9-9D47-634B-97DD-6568C3DF27FD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0F3632-70A1-FD4A-8D11-AC839D186395}"/>
              </a:ext>
            </a:extLst>
          </p:cNvPr>
          <p:cNvGrpSpPr/>
          <p:nvPr/>
        </p:nvGrpSpPr>
        <p:grpSpPr>
          <a:xfrm>
            <a:off x="3142327" y="3334919"/>
            <a:ext cx="5965656" cy="1080000"/>
            <a:chOff x="3142327" y="3334919"/>
            <a:chExt cx="5965656" cy="108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386A21-C2D4-4B4E-B935-6ABB1A41C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327" y="3334919"/>
              <a:ext cx="864000" cy="10800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0B1C0-239B-934D-A381-A391CD1A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135" y="3625264"/>
              <a:ext cx="331848" cy="414810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3C18C3-36DE-164A-9638-748AA4B77DCF}"/>
                </a:ext>
              </a:extLst>
            </p:cNvPr>
            <p:cNvSpPr/>
            <p:nvPr/>
          </p:nvSpPr>
          <p:spPr>
            <a:xfrm>
              <a:off x="4865011" y="3544564"/>
              <a:ext cx="30524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Is the same person?</a:t>
              </a:r>
              <a:endParaRPr lang="en-US" sz="28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4D6106-915E-4747-9BDE-BE495AD0B90F}"/>
              </a:ext>
            </a:extLst>
          </p:cNvPr>
          <p:cNvGrpSpPr/>
          <p:nvPr/>
        </p:nvGrpSpPr>
        <p:grpSpPr>
          <a:xfrm>
            <a:off x="5103352" y="4091527"/>
            <a:ext cx="1617210" cy="1600210"/>
            <a:chOff x="6837812" y="4072765"/>
            <a:chExt cx="1617210" cy="16002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CB40EE3-ACE6-D54F-B573-719AAECDF26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7812" y="5169287"/>
              <a:ext cx="504000" cy="503688"/>
            </a:xfrm>
            <a:prstGeom prst="rect">
              <a:avLst/>
            </a:prstGeom>
          </p:spPr>
        </p:pic>
        <p:pic>
          <p:nvPicPr>
            <p:cNvPr id="17412" name="Picture 4" descr="Dibujo: El Comic: Globos">
              <a:extLst>
                <a:ext uri="{FF2B5EF4-FFF2-40B4-BE49-F238E27FC236}">
                  <a16:creationId xmlns:a16="http://schemas.microsoft.com/office/drawing/2014/main" id="{EC68227F-E181-9249-84AF-34F6F7DA2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904" y="4072765"/>
              <a:ext cx="13341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D046C1-B9BC-4040-96C6-F44D8504314D}"/>
                </a:ext>
              </a:extLst>
            </p:cNvPr>
            <p:cNvSpPr txBox="1"/>
            <p:nvPr/>
          </p:nvSpPr>
          <p:spPr>
            <a:xfrm>
              <a:off x="7455981" y="4265625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77"/>
                </a:rPr>
                <a:t>No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25287-BD15-C443-8167-229AAAEC305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929668" y="5169287"/>
            <a:ext cx="504000" cy="50368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8DDDB21-E8DB-004B-86A6-79591EDB50A1}"/>
              </a:ext>
            </a:extLst>
          </p:cNvPr>
          <p:cNvGrpSpPr/>
          <p:nvPr/>
        </p:nvGrpSpPr>
        <p:grpSpPr>
          <a:xfrm>
            <a:off x="9582745" y="4351632"/>
            <a:ext cx="1334118" cy="1080000"/>
            <a:chOff x="9582745" y="4351632"/>
            <a:chExt cx="1334118" cy="1080000"/>
          </a:xfrm>
        </p:grpSpPr>
        <p:pic>
          <p:nvPicPr>
            <p:cNvPr id="24" name="Picture 4" descr="Dibujo: El Comic: Globos">
              <a:extLst>
                <a:ext uri="{FF2B5EF4-FFF2-40B4-BE49-F238E27FC236}">
                  <a16:creationId xmlns:a16="http://schemas.microsoft.com/office/drawing/2014/main" id="{2F006BCA-A606-1C4E-8E19-B89B4ACD5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2745" y="4351632"/>
              <a:ext cx="13341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A259EC-BFDE-E444-84BF-486E7DAF5D20}"/>
                </a:ext>
              </a:extLst>
            </p:cNvPr>
            <p:cNvSpPr txBox="1"/>
            <p:nvPr/>
          </p:nvSpPr>
          <p:spPr>
            <a:xfrm>
              <a:off x="9917822" y="4544492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77"/>
                </a:rPr>
                <a:t>No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115807-CF6C-6240-B83D-6F18FFAA0849}"/>
              </a:ext>
            </a:extLst>
          </p:cNvPr>
          <p:cNvGrpSpPr/>
          <p:nvPr/>
        </p:nvGrpSpPr>
        <p:grpSpPr>
          <a:xfrm>
            <a:off x="7433668" y="4891632"/>
            <a:ext cx="2089101" cy="1080000"/>
            <a:chOff x="7433668" y="4891632"/>
            <a:chExt cx="2089101" cy="1080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DC1428D-AD28-AE4D-944D-89A12F3ED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9003" y="4891632"/>
              <a:ext cx="1273766" cy="10800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5B0847-235E-784A-8356-595D2C004450}"/>
                </a:ext>
              </a:extLst>
            </p:cNvPr>
            <p:cNvCxnSpPr>
              <a:cxnSpLocks/>
            </p:cNvCxnSpPr>
            <p:nvPr/>
          </p:nvCxnSpPr>
          <p:spPr>
            <a:xfrm>
              <a:off x="7433668" y="5431632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9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CDAEF9-4DF8-1646-99DB-C4B4C8306A72}"/>
              </a:ext>
            </a:extLst>
          </p:cNvPr>
          <p:cNvGrpSpPr/>
          <p:nvPr/>
        </p:nvGrpSpPr>
        <p:grpSpPr>
          <a:xfrm>
            <a:off x="6378279" y="1035120"/>
            <a:ext cx="5008823" cy="5514970"/>
            <a:chOff x="6378279" y="1062830"/>
            <a:chExt cx="5008823" cy="551497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A17B5E-104D-ED4D-A83F-25CF29822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2059" y="2844338"/>
              <a:ext cx="0" cy="1926136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C3492E9-BCD0-3747-B91E-E9B3AD6F7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100" y="3200400"/>
              <a:ext cx="1260000" cy="1260000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46A4E7-8D64-7F42-8627-E295EAD70AD7}"/>
                </a:ext>
              </a:extLst>
            </p:cNvPr>
            <p:cNvCxnSpPr>
              <a:cxnSpLocks/>
            </p:cNvCxnSpPr>
            <p:nvPr/>
          </p:nvCxnSpPr>
          <p:spPr>
            <a:xfrm>
              <a:off x="8256248" y="3187699"/>
              <a:ext cx="1260000" cy="1260000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3577DF4-4E63-DD4E-B231-AF6428003A36}"/>
                </a:ext>
              </a:extLst>
            </p:cNvPr>
            <p:cNvCxnSpPr>
              <a:cxnSpLocks/>
            </p:cNvCxnSpPr>
            <p:nvPr/>
          </p:nvCxnSpPr>
          <p:spPr>
            <a:xfrm>
              <a:off x="7865504" y="3837746"/>
              <a:ext cx="2065896" cy="0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CA991A-8953-E444-A23A-4315A5C3A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135" y="3652974"/>
              <a:ext cx="331848" cy="414810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8CEEBDB-51A9-C445-88DB-EDF6F452866D}"/>
                </a:ext>
              </a:extLst>
            </p:cNvPr>
            <p:cNvSpPr/>
            <p:nvPr/>
          </p:nvSpPr>
          <p:spPr>
            <a:xfrm>
              <a:off x="6692632" y="1551746"/>
              <a:ext cx="4529137" cy="457200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F7FEED-D227-D44C-BCA7-C8EA0468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2134" y="4965071"/>
              <a:ext cx="864000" cy="10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F15AE4-4661-5D46-AFE3-BA61C60D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704" y="1605473"/>
              <a:ext cx="864000" cy="108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F4C176-0B45-0B46-A484-8E9A23DD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848" y="1062830"/>
              <a:ext cx="864000" cy="10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FCF320-D938-684D-97CC-35F026B8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404" y="5355362"/>
              <a:ext cx="864000" cy="108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0490ED-E5E0-3740-855D-58AAD26B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860" y="1701728"/>
              <a:ext cx="864000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049153-B14C-6949-AB72-E67324310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4582" y="5497800"/>
              <a:ext cx="864000" cy="108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F36ED6-96EF-FF49-BA14-AED052762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279" y="3040767"/>
              <a:ext cx="864000" cy="108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67C05E-4A39-D84B-8A8E-56F5665FE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461" y="4406216"/>
              <a:ext cx="864000" cy="10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8EEFC2-6008-474F-A4E0-46EA2889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0200" y="2690281"/>
              <a:ext cx="498240" cy="622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8B85911-C2CD-634F-A2E8-E8E2D0C19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069" y="3916682"/>
              <a:ext cx="683033" cy="85379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5C208F-9995-0D40-8BCC-C6D46BD5DF95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3A40B6-AA53-E048-A4F2-17C0069CD61D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5AF60A-55F5-1847-B77D-BC1BE40A3C40}"/>
              </a:ext>
            </a:extLst>
          </p:cNvPr>
          <p:cNvGrpSpPr/>
          <p:nvPr/>
        </p:nvGrpSpPr>
        <p:grpSpPr>
          <a:xfrm>
            <a:off x="10916806" y="627047"/>
            <a:ext cx="1202258" cy="1210449"/>
            <a:chOff x="10916806" y="627047"/>
            <a:chExt cx="1202258" cy="121044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C74F17-71EC-944C-9242-799C63673C47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219064" y="627047"/>
              <a:ext cx="900000" cy="900000"/>
            </a:xfrm>
            <a:prstGeom prst="rect">
              <a:avLst/>
            </a:prstGeom>
          </p:spPr>
        </p:pic>
        <p:sp>
          <p:nvSpPr>
            <p:cNvPr id="2" name="Left Arrow 1">
              <a:extLst>
                <a:ext uri="{FF2B5EF4-FFF2-40B4-BE49-F238E27FC236}">
                  <a16:creationId xmlns:a16="http://schemas.microsoft.com/office/drawing/2014/main" id="{4DB8EBC0-9642-6D41-A757-C971225C576A}"/>
                </a:ext>
              </a:extLst>
            </p:cNvPr>
            <p:cNvSpPr/>
            <p:nvPr/>
          </p:nvSpPr>
          <p:spPr>
            <a:xfrm rot="18680482">
              <a:off x="10936199" y="1297324"/>
              <a:ext cx="520779" cy="5595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F190CB-5AA2-0F4A-B6DD-4689F5EF16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22" y="3321059"/>
            <a:ext cx="864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36F4885-771E-6640-92C2-427647C5A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85" y="3625259"/>
            <a:ext cx="331848" cy="41481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94C36-1213-C64E-B5F5-8ABE6DB8C562}"/>
              </a:ext>
            </a:extLst>
          </p:cNvPr>
          <p:cNvGrpSpPr/>
          <p:nvPr/>
        </p:nvGrpSpPr>
        <p:grpSpPr>
          <a:xfrm>
            <a:off x="4454283" y="3852551"/>
            <a:ext cx="1466342" cy="1676770"/>
            <a:chOff x="4454283" y="3852551"/>
            <a:chExt cx="1466342" cy="16767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44E70C-26F9-BA43-929F-B1012CAC282B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4283" y="5025633"/>
              <a:ext cx="504000" cy="503688"/>
            </a:xfrm>
            <a:prstGeom prst="rect">
              <a:avLst/>
            </a:prstGeom>
          </p:spPr>
        </p:pic>
        <p:pic>
          <p:nvPicPr>
            <p:cNvPr id="40" name="Picture 4" descr="Dibujo: El Comic: Globos">
              <a:extLst>
                <a:ext uri="{FF2B5EF4-FFF2-40B4-BE49-F238E27FC236}">
                  <a16:creationId xmlns:a16="http://schemas.microsoft.com/office/drawing/2014/main" id="{AA9AF6CD-06D9-D240-B562-EEF569CC4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507" y="3852551"/>
              <a:ext cx="13341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A9648C-2574-2A43-BA91-704D4EC78D5B}"/>
                </a:ext>
              </a:extLst>
            </p:cNvPr>
            <p:cNvSpPr txBox="1"/>
            <p:nvPr/>
          </p:nvSpPr>
          <p:spPr>
            <a:xfrm>
              <a:off x="4831313" y="3992701"/>
              <a:ext cx="896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mmm…</a:t>
              </a:r>
            </a:p>
            <a:p>
              <a:r>
                <a:rPr lang="en-US" dirty="0"/>
                <a:t>maybe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39B19D2-1C47-944C-9F5F-D8A36EDAF30D}"/>
              </a:ext>
            </a:extLst>
          </p:cNvPr>
          <p:cNvSpPr/>
          <p:nvPr/>
        </p:nvSpPr>
        <p:spPr>
          <a:xfrm rot="19150963">
            <a:off x="4009644" y="2318286"/>
            <a:ext cx="3052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Is the same person?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6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B9F162-36E1-5441-A287-67335F3C8C6F}"/>
              </a:ext>
            </a:extLst>
          </p:cNvPr>
          <p:cNvCxnSpPr>
            <a:cxnSpLocks/>
          </p:cNvCxnSpPr>
          <p:nvPr/>
        </p:nvCxnSpPr>
        <p:spPr>
          <a:xfrm flipV="1">
            <a:off x="3569959" y="2895138"/>
            <a:ext cx="0" cy="192613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DE2E9D-3DC7-9341-87BE-35BB7C9294B9}"/>
              </a:ext>
            </a:extLst>
          </p:cNvPr>
          <p:cNvCxnSpPr>
            <a:cxnSpLocks/>
          </p:cNvCxnSpPr>
          <p:nvPr/>
        </p:nvCxnSpPr>
        <p:spPr>
          <a:xfrm flipV="1">
            <a:off x="2921000" y="3251200"/>
            <a:ext cx="1260000" cy="1260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C573A1-ED58-8446-BC57-68D147CAC810}"/>
              </a:ext>
            </a:extLst>
          </p:cNvPr>
          <p:cNvCxnSpPr>
            <a:cxnSpLocks/>
          </p:cNvCxnSpPr>
          <p:nvPr/>
        </p:nvCxnSpPr>
        <p:spPr>
          <a:xfrm>
            <a:off x="2884148" y="3238499"/>
            <a:ext cx="1260000" cy="1260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F218AA-87F9-4D40-BCB2-29CF92A0A4CF}"/>
              </a:ext>
            </a:extLst>
          </p:cNvPr>
          <p:cNvCxnSpPr>
            <a:cxnSpLocks/>
          </p:cNvCxnSpPr>
          <p:nvPr/>
        </p:nvCxnSpPr>
        <p:spPr>
          <a:xfrm>
            <a:off x="2493404" y="3888546"/>
            <a:ext cx="2065896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59AD1-2D2F-8A4B-9152-B58342715AA4}"/>
              </a:ext>
            </a:extLst>
          </p:cNvPr>
          <p:cNvCxnSpPr>
            <a:cxnSpLocks/>
          </p:cNvCxnSpPr>
          <p:nvPr/>
        </p:nvCxnSpPr>
        <p:spPr>
          <a:xfrm flipV="1">
            <a:off x="8942059" y="2844338"/>
            <a:ext cx="0" cy="1926136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481405-D65B-B940-BED6-BDB401D47810}"/>
              </a:ext>
            </a:extLst>
          </p:cNvPr>
          <p:cNvCxnSpPr>
            <a:cxnSpLocks/>
          </p:cNvCxnSpPr>
          <p:nvPr/>
        </p:nvCxnSpPr>
        <p:spPr>
          <a:xfrm flipV="1">
            <a:off x="8293100" y="3200400"/>
            <a:ext cx="1260000" cy="1260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B124F5-D53D-4F4B-9791-29CDE55BF0E4}"/>
              </a:ext>
            </a:extLst>
          </p:cNvPr>
          <p:cNvCxnSpPr>
            <a:cxnSpLocks/>
          </p:cNvCxnSpPr>
          <p:nvPr/>
        </p:nvCxnSpPr>
        <p:spPr>
          <a:xfrm>
            <a:off x="8256248" y="3187699"/>
            <a:ext cx="1260000" cy="1260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6ED039-B1B8-4249-A078-9551BD798209}"/>
              </a:ext>
            </a:extLst>
          </p:cNvPr>
          <p:cNvCxnSpPr>
            <a:cxnSpLocks/>
          </p:cNvCxnSpPr>
          <p:nvPr/>
        </p:nvCxnSpPr>
        <p:spPr>
          <a:xfrm>
            <a:off x="7865504" y="3837746"/>
            <a:ext cx="2065896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27" y="3334919"/>
            <a:ext cx="864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135" y="3652974"/>
            <a:ext cx="331848" cy="41481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8DB9D9-ECD3-F343-B9AF-EA701E07FBF6}"/>
              </a:ext>
            </a:extLst>
          </p:cNvPr>
          <p:cNvSpPr/>
          <p:nvPr/>
        </p:nvSpPr>
        <p:spPr>
          <a:xfrm>
            <a:off x="1222780" y="1549817"/>
            <a:ext cx="4529137" cy="457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3C7A-3E1A-9D49-BB9C-B789CEA8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14" y="4768432"/>
            <a:ext cx="864000" cy="1080000"/>
          </a:xfrm>
          <a:prstGeom prst="rect">
            <a:avLst/>
          </a:prstGeom>
          <a:ln w="38100"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6692632" y="1551746"/>
            <a:ext cx="4529137" cy="4572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134" y="4965071"/>
            <a:ext cx="864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4" y="1605473"/>
            <a:ext cx="864000" cy="1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48" y="1062830"/>
            <a:ext cx="864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04" y="5355362"/>
            <a:ext cx="864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60" y="1701728"/>
            <a:ext cx="864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82" y="5497800"/>
            <a:ext cx="864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79" y="3040767"/>
            <a:ext cx="864000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61" y="4406216"/>
            <a:ext cx="864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200" y="2690281"/>
            <a:ext cx="498240" cy="62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69" y="3916682"/>
            <a:ext cx="683033" cy="853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A2B955-99E6-4248-BB34-CA96D61BB7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91" y="2841896"/>
            <a:ext cx="864000" cy="10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0F328E-210B-6F4B-A8B7-400017AF322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82" y="1096617"/>
            <a:ext cx="864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B1B89D-AA03-D64A-9E84-8757ABC9C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18" y="5926336"/>
            <a:ext cx="331200" cy="41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8DF31-DF0F-1F43-A8F3-7574785BE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69" y="5433604"/>
            <a:ext cx="497115" cy="6213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747927-2CAB-3940-860B-C6F349BA04AD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53" y="1496668"/>
            <a:ext cx="864000" cy="108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E621A-DA31-D24A-8D58-9D8BB4D5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25" y="4418777"/>
            <a:ext cx="679680" cy="84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EEAEE6-AC4E-014D-B4A2-86B4ED6F33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28" y="1587081"/>
            <a:ext cx="864000" cy="1080000"/>
          </a:xfrm>
          <a:prstGeom prst="rect">
            <a:avLst/>
          </a:prstGeom>
          <a:ln w="3810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FD31CD-E213-2142-A4F2-F292D2B590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8788" l="10000" r="90000">
                        <a14:foregroundMark x1="46667" y1="20606" x2="46667" y2="20606"/>
                        <a14:foregroundMark x1="59167" y1="20606" x2="59167" y2="20606"/>
                        <a14:foregroundMark x1="26667" y1="15152" x2="26667" y2="15152"/>
                        <a14:foregroundMark x1="50833" y1="93939" x2="50833" y2="93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9" y="3215857"/>
            <a:ext cx="864000" cy="1080000"/>
          </a:xfrm>
          <a:prstGeom prst="rect">
            <a:avLst/>
          </a:prstGeom>
          <a:ln w="3810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0D602-8478-C647-9E4A-15E48ACF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38" y="5796356"/>
            <a:ext cx="418849" cy="523561"/>
          </a:xfrm>
          <a:prstGeom prst="rect">
            <a:avLst/>
          </a:prstGeom>
          <a:ln w="38100"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559200-117A-BD4D-9CA9-1A2FE0A4D2B4}"/>
              </a:ext>
            </a:extLst>
          </p:cNvPr>
          <p:cNvGrpSpPr/>
          <p:nvPr/>
        </p:nvGrpSpPr>
        <p:grpSpPr>
          <a:xfrm>
            <a:off x="10916806" y="627047"/>
            <a:ext cx="1202258" cy="1210449"/>
            <a:chOff x="10916806" y="627047"/>
            <a:chExt cx="1202258" cy="121044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D6760B5-396B-8945-A6C1-E6134E08978B}"/>
                </a:ext>
              </a:extLst>
            </p:cNvPr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219064" y="627047"/>
              <a:ext cx="900000" cy="900000"/>
            </a:xfrm>
            <a:prstGeom prst="rect">
              <a:avLst/>
            </a:prstGeom>
          </p:spPr>
        </p:pic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A3A1336A-C303-D043-B3CA-6C3EEB133432}"/>
                </a:ext>
              </a:extLst>
            </p:cNvPr>
            <p:cNvSpPr/>
            <p:nvPr/>
          </p:nvSpPr>
          <p:spPr>
            <a:xfrm rot="18680482">
              <a:off x="10936199" y="1297324"/>
              <a:ext cx="520779" cy="5595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568542-B529-1543-898F-0C0148CF716D}"/>
              </a:ext>
            </a:extLst>
          </p:cNvPr>
          <p:cNvGrpSpPr/>
          <p:nvPr/>
        </p:nvGrpSpPr>
        <p:grpSpPr>
          <a:xfrm flipH="1">
            <a:off x="130136" y="813477"/>
            <a:ext cx="1195309" cy="1210449"/>
            <a:chOff x="10916806" y="627047"/>
            <a:chExt cx="1202258" cy="121044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A5CE99-A997-BF4B-A472-1D0E82921F49}"/>
                </a:ext>
              </a:extLst>
            </p:cNvPr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219064" y="627047"/>
              <a:ext cx="900000" cy="900000"/>
            </a:xfrm>
            <a:prstGeom prst="rect">
              <a:avLst/>
            </a:prstGeom>
          </p:spPr>
        </p:pic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5B43B46D-25CB-3447-A8CA-3EF472032085}"/>
                </a:ext>
              </a:extLst>
            </p:cNvPr>
            <p:cNvSpPr/>
            <p:nvPr/>
          </p:nvSpPr>
          <p:spPr>
            <a:xfrm rot="18680482">
              <a:off x="10936199" y="1297324"/>
              <a:ext cx="520779" cy="5595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9536B9-DDF9-4B47-8D8C-31FAE6CA7E3F}"/>
              </a:ext>
            </a:extLst>
          </p:cNvPr>
          <p:cNvGrpSpPr/>
          <p:nvPr/>
        </p:nvGrpSpPr>
        <p:grpSpPr>
          <a:xfrm>
            <a:off x="5244810" y="5126231"/>
            <a:ext cx="1591097" cy="1644900"/>
            <a:chOff x="5244810" y="5126231"/>
            <a:chExt cx="1591097" cy="16449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82B86F3-E746-DE4F-AF6A-7E06FD50A2C8}"/>
                </a:ext>
              </a:extLst>
            </p:cNvPr>
            <p:cNvGrpSpPr/>
            <p:nvPr/>
          </p:nvGrpSpPr>
          <p:grpSpPr>
            <a:xfrm>
              <a:off x="5501789" y="5126231"/>
              <a:ext cx="1334118" cy="1080000"/>
              <a:chOff x="7120904" y="4072765"/>
              <a:chExt cx="1334118" cy="1080000"/>
            </a:xfrm>
          </p:grpSpPr>
          <p:pic>
            <p:nvPicPr>
              <p:cNvPr id="47" name="Picture 4" descr="Dibujo: El Comic: Globos">
                <a:extLst>
                  <a:ext uri="{FF2B5EF4-FFF2-40B4-BE49-F238E27FC236}">
                    <a16:creationId xmlns:a16="http://schemas.microsoft.com/office/drawing/2014/main" id="{4FB1D506-3793-C048-8FB2-8A2A0547B5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0904" y="4072765"/>
                <a:ext cx="1334118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1CE1B6-FB6D-334B-8588-03CE591BB21A}"/>
                  </a:ext>
                </a:extLst>
              </p:cNvPr>
              <p:cNvSpPr txBox="1"/>
              <p:nvPr/>
            </p:nvSpPr>
            <p:spPr>
              <a:xfrm>
                <a:off x="7455981" y="4265625"/>
                <a:ext cx="761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MT" panose="020B0502020104020203" pitchFamily="34" charset="77"/>
                  </a:rPr>
                  <a:t>Yes!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8D6D6E-3E51-CF4A-A809-C50C24550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44810" y="6206231"/>
              <a:ext cx="844103" cy="56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2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2C35493-1A7D-F247-AD93-F18B0CF3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6585" y="4033983"/>
            <a:ext cx="1219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19D4340-A8EF-F445-B4E8-819F192BFD97}"/>
              </a:ext>
            </a:extLst>
          </p:cNvPr>
          <p:cNvGrpSpPr/>
          <p:nvPr/>
        </p:nvGrpSpPr>
        <p:grpSpPr>
          <a:xfrm>
            <a:off x="208395" y="1092200"/>
            <a:ext cx="4993410" cy="2443018"/>
            <a:chOff x="208395" y="1092200"/>
            <a:chExt cx="4993410" cy="244301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6A749F-9793-2441-8F76-4BF3150F9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395" y="1092200"/>
              <a:ext cx="2335238" cy="244301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B338FE4-4A4A-5C4C-A439-061C6F51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173" y="1092200"/>
              <a:ext cx="2376632" cy="2443018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E273223-8205-C749-B09D-C6E2DE94AE4D}"/>
              </a:ext>
            </a:extLst>
          </p:cNvPr>
          <p:cNvSpPr/>
          <p:nvPr/>
        </p:nvSpPr>
        <p:spPr>
          <a:xfrm>
            <a:off x="5410074" y="1120134"/>
            <a:ext cx="65735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Is the same person?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Where do you see when recognizing a face?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3FB5D3-2926-8F41-AFAB-53CC9D3769EE}"/>
              </a:ext>
            </a:extLst>
          </p:cNvPr>
          <p:cNvSpPr/>
          <p:nvPr/>
        </p:nvSpPr>
        <p:spPr>
          <a:xfrm>
            <a:off x="5410074" y="2842720"/>
            <a:ext cx="6051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Which regions are more relevant for AI?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771047-D201-6D48-BAF0-7FF1BE506411}"/>
              </a:ext>
            </a:extLst>
          </p:cNvPr>
          <p:cNvSpPr/>
          <p:nvPr/>
        </p:nvSpPr>
        <p:spPr>
          <a:xfrm>
            <a:off x="-341457" y="3754582"/>
            <a:ext cx="2294948" cy="2507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54" grpId="0" build="p"/>
      <p:bldP spid="5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2C35493-1A7D-F247-AD93-F18B0CF3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6585" y="4033983"/>
            <a:ext cx="1219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33469-C63E-C74E-9853-E47AED0C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1" y="1123566"/>
            <a:ext cx="9549154" cy="2467799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A911EF6C-7504-CF46-9D2D-73E58D18538A}"/>
              </a:ext>
            </a:extLst>
          </p:cNvPr>
          <p:cNvSpPr/>
          <p:nvPr/>
        </p:nvSpPr>
        <p:spPr>
          <a:xfrm rot="5400000">
            <a:off x="1436742" y="3409607"/>
            <a:ext cx="520779" cy="559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04447D-56E5-F14D-831C-A2C2448D5A09}"/>
              </a:ext>
            </a:extLst>
          </p:cNvPr>
          <p:cNvSpPr/>
          <p:nvPr/>
        </p:nvSpPr>
        <p:spPr>
          <a:xfrm>
            <a:off x="5293288" y="1356835"/>
            <a:ext cx="67153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We can include an attention map in the deep learning model  to improve the performance.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73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7011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Skin Lesion Classification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1918D-B352-B441-9FAB-A5847E1A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5" y="894568"/>
            <a:ext cx="11161999" cy="5296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4A026-C4BE-6647-B067-D9BA1589191B}"/>
              </a:ext>
            </a:extLst>
          </p:cNvPr>
          <p:cNvSpPr txBox="1"/>
          <p:nvPr/>
        </p:nvSpPr>
        <p:spPr>
          <a:xfrm>
            <a:off x="374073" y="6303818"/>
            <a:ext cx="1056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Zhang, </a:t>
            </a:r>
            <a:r>
              <a:rPr lang="en-AU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Jianpeng</a:t>
            </a:r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"Attention residual learning for skin lesion classification."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38.9 (2019): 2092-2103.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5234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3932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69028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E5F0-F56A-D946-ABE5-AC804B71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s-ES_tradnl" dirty="0">
                <a:latin typeface="Gill Sans MT" panose="020B0502020104020203" pitchFamily="34" charset="77"/>
              </a:rPr>
              <a:t>Algoritmos de Deep </a:t>
            </a:r>
            <a:r>
              <a:rPr lang="es-ES_tradnl" dirty="0" err="1">
                <a:latin typeface="Gill Sans MT" panose="020B0502020104020203" pitchFamily="34" charset="77"/>
              </a:rPr>
              <a:t>Learning</a:t>
            </a:r>
            <a:r>
              <a:rPr lang="es-ES_tradnl" dirty="0">
                <a:latin typeface="Gill Sans MT" panose="020B0502020104020203" pitchFamily="34" charset="77"/>
              </a:rPr>
              <a:t> del Curso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01217-A098-7F49-B675-5E1B6DCC8944}"/>
              </a:ext>
            </a:extLst>
          </p:cNvPr>
          <p:cNvSpPr txBox="1"/>
          <p:nvPr/>
        </p:nvSpPr>
        <p:spPr>
          <a:xfrm>
            <a:off x="1304304" y="2766218"/>
            <a:ext cx="47916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Object Classification (CNN)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Object Detection (YOLO)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Segmentation (</a:t>
            </a:r>
            <a:r>
              <a:rPr lang="en-AU" sz="2800" dirty="0" err="1">
                <a:latin typeface="Gill Sans MT" panose="020B0502020104020203" pitchFamily="34" charset="77"/>
              </a:rPr>
              <a:t>UNet</a:t>
            </a:r>
            <a:r>
              <a:rPr lang="en-AU" sz="2800" dirty="0">
                <a:latin typeface="Gill Sans MT" panose="020B0502020104020203" pitchFamily="34" charset="7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Anomaly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Transformers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Facial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2800" dirty="0">
              <a:latin typeface="Gill Sans MT" panose="020B05020201040202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BEFB2-90CB-CB4A-A8F3-8FB16EA6A765}"/>
              </a:ext>
            </a:extLst>
          </p:cNvPr>
          <p:cNvSpPr/>
          <p:nvPr/>
        </p:nvSpPr>
        <p:spPr>
          <a:xfrm>
            <a:off x="7171113" y="2085269"/>
            <a:ext cx="39671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restoration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Age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Gender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Expression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Soft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Pose estimation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err="1">
                <a:latin typeface="Gill Sans MT" panose="020B0502020104020203" pitchFamily="34" charset="77"/>
              </a:rPr>
              <a:t>Explainability</a:t>
            </a:r>
            <a:endParaRPr lang="en-AU" sz="2800" dirty="0">
              <a:latin typeface="Gill Sans MT" panose="020B0502020104020203" pitchFamily="34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F0D6B-641A-C646-B419-AE65450107D9}"/>
              </a:ext>
            </a:extLst>
          </p:cNvPr>
          <p:cNvGrpSpPr/>
          <p:nvPr/>
        </p:nvGrpSpPr>
        <p:grpSpPr>
          <a:xfrm>
            <a:off x="3973484" y="2118519"/>
            <a:ext cx="2992581" cy="4286879"/>
            <a:chOff x="3973484" y="2118519"/>
            <a:chExt cx="2992581" cy="4286879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B763A8C-448A-3244-871D-E4CA3C6A0054}"/>
                </a:ext>
              </a:extLst>
            </p:cNvPr>
            <p:cNvSpPr/>
            <p:nvPr/>
          </p:nvSpPr>
          <p:spPr>
            <a:xfrm>
              <a:off x="6562104" y="2118519"/>
              <a:ext cx="403961" cy="4286879"/>
            </a:xfrm>
            <a:prstGeom prst="leftBrace">
              <a:avLst>
                <a:gd name="adj1" fmla="val 8333"/>
                <a:gd name="adj2" fmla="val 9072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185E4D-A8C4-8A4E-87FB-B2459075088A}"/>
                </a:ext>
              </a:extLst>
            </p:cNvPr>
            <p:cNvCxnSpPr/>
            <p:nvPr/>
          </p:nvCxnSpPr>
          <p:spPr>
            <a:xfrm>
              <a:off x="3973484" y="6037419"/>
              <a:ext cx="21225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23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3 L -0.03776 -0.3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2129C-7E1D-8949-B80C-3D31D005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312" y="0"/>
            <a:ext cx="8723376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0C2BF1-1C19-7D4F-9280-EBF2D8300F7E}"/>
              </a:ext>
            </a:extLst>
          </p:cNvPr>
          <p:cNvCxnSpPr>
            <a:cxnSpLocks/>
          </p:cNvCxnSpPr>
          <p:nvPr/>
        </p:nvCxnSpPr>
        <p:spPr>
          <a:xfrm>
            <a:off x="3974123" y="2795954"/>
            <a:ext cx="1723292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75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9F979-0143-6145-89BE-0F77A2B6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73" y="0"/>
            <a:ext cx="88380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335F12-1BB9-5042-8E48-77D3CF394EAA}"/>
              </a:ext>
            </a:extLst>
          </p:cNvPr>
          <p:cNvSpPr/>
          <p:nvPr/>
        </p:nvSpPr>
        <p:spPr>
          <a:xfrm>
            <a:off x="8927869" y="1862051"/>
            <a:ext cx="2194560" cy="537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2BC60-5484-7A49-A8C4-7175A8955D61}"/>
              </a:ext>
            </a:extLst>
          </p:cNvPr>
          <p:cNvCxnSpPr>
            <a:cxnSpLocks/>
          </p:cNvCxnSpPr>
          <p:nvPr/>
        </p:nvCxnSpPr>
        <p:spPr>
          <a:xfrm>
            <a:off x="4019434" y="880510"/>
            <a:ext cx="4376421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53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CD2DFD-C5C9-EA4E-9218-64B1B500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144" y="0"/>
            <a:ext cx="76437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5B663F-A5DD-0A49-89CF-D296A64F3CF3}"/>
              </a:ext>
            </a:extLst>
          </p:cNvPr>
          <p:cNvCxnSpPr>
            <a:cxnSpLocks/>
          </p:cNvCxnSpPr>
          <p:nvPr/>
        </p:nvCxnSpPr>
        <p:spPr>
          <a:xfrm>
            <a:off x="4900584" y="1146517"/>
            <a:ext cx="3295765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1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8760</TotalTime>
  <Words>1474</Words>
  <Application>Microsoft Macintosh PowerPoint</Application>
  <PresentationFormat>Widescreen</PresentationFormat>
  <Paragraphs>472</Paragraphs>
  <Slides>68</Slides>
  <Notes>22</Notes>
  <HiddenSlides>24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Algoritmos de Deep Learning del Curso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155</cp:revision>
  <dcterms:created xsi:type="dcterms:W3CDTF">2021-07-17T22:29:06Z</dcterms:created>
  <dcterms:modified xsi:type="dcterms:W3CDTF">2024-10-01T13:53:04Z</dcterms:modified>
</cp:coreProperties>
</file>